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3" r:id="rId2"/>
    <p:sldId id="298" r:id="rId3"/>
    <p:sldId id="299" r:id="rId4"/>
    <p:sldId id="264" r:id="rId5"/>
    <p:sldId id="308" r:id="rId6"/>
    <p:sldId id="310" r:id="rId7"/>
    <p:sldId id="311" r:id="rId8"/>
    <p:sldId id="318" r:id="rId9"/>
    <p:sldId id="313" r:id="rId10"/>
    <p:sldId id="312" r:id="rId11"/>
    <p:sldId id="317" r:id="rId12"/>
    <p:sldId id="314" r:id="rId13"/>
    <p:sldId id="319" r:id="rId14"/>
    <p:sldId id="315" r:id="rId15"/>
    <p:sldId id="320" r:id="rId16"/>
    <p:sldId id="321" r:id="rId17"/>
    <p:sldId id="326" r:id="rId18"/>
    <p:sldId id="309" r:id="rId19"/>
    <p:sldId id="322" r:id="rId20"/>
    <p:sldId id="324" r:id="rId21"/>
    <p:sldId id="327" r:id="rId22"/>
    <p:sldId id="328" r:id="rId23"/>
    <p:sldId id="329" r:id="rId24"/>
    <p:sldId id="330" r:id="rId25"/>
    <p:sldId id="335" r:id="rId26"/>
    <p:sldId id="331" r:id="rId27"/>
    <p:sldId id="323" r:id="rId28"/>
    <p:sldId id="333" r:id="rId29"/>
    <p:sldId id="334" r:id="rId30"/>
    <p:sldId id="302" r:id="rId31"/>
    <p:sldId id="267" r:id="rId32"/>
    <p:sldId id="283" r:id="rId33"/>
    <p:sldId id="300" r:id="rId34"/>
    <p:sldId id="301" r:id="rId35"/>
    <p:sldId id="303" r:id="rId36"/>
    <p:sldId id="304" r:id="rId37"/>
    <p:sldId id="305" r:id="rId38"/>
    <p:sldId id="306" r:id="rId39"/>
    <p:sldId id="307" r:id="rId40"/>
    <p:sldId id="336" r:id="rId41"/>
    <p:sldId id="338" r:id="rId42"/>
    <p:sldId id="339" r:id="rId43"/>
    <p:sldId id="340" r:id="rId44"/>
    <p:sldId id="343" r:id="rId45"/>
    <p:sldId id="342" r:id="rId46"/>
    <p:sldId id="345" r:id="rId47"/>
    <p:sldId id="344" r:id="rId48"/>
    <p:sldId id="341" r:id="rId49"/>
    <p:sldId id="346" r:id="rId50"/>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STER Anna (GROW)" initials="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BDDEFF"/>
    <a:srgbClr val="FF33CC"/>
    <a:srgbClr val="2D5EC1"/>
    <a:srgbClr val="3166CF"/>
    <a:srgbClr val="3E6FD2"/>
    <a:srgbClr val="99CCFF"/>
    <a:srgbClr val="9F059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4660"/>
  </p:normalViewPr>
  <p:slideViewPr>
    <p:cSldViewPr>
      <p:cViewPr varScale="1">
        <p:scale>
          <a:sx n="81" d="100"/>
          <a:sy n="81" d="100"/>
        </p:scale>
        <p:origin x="1531"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33</a:t>
            </a:fld>
            <a:endParaRPr lang="en-GB"/>
          </a:p>
        </p:txBody>
      </p:sp>
    </p:spTree>
    <p:extLst>
      <p:ext uri="{BB962C8B-B14F-4D97-AF65-F5344CB8AC3E}">
        <p14:creationId xmlns:p14="http://schemas.microsoft.com/office/powerpoint/2010/main" val="396036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34</a:t>
            </a:fld>
            <a:endParaRPr lang="en-GB"/>
          </a:p>
        </p:txBody>
      </p:sp>
    </p:spTree>
    <p:extLst>
      <p:ext uri="{BB962C8B-B14F-4D97-AF65-F5344CB8AC3E}">
        <p14:creationId xmlns:p14="http://schemas.microsoft.com/office/powerpoint/2010/main" val="340690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36</a:t>
            </a:fld>
            <a:endParaRPr lang="en-GB"/>
          </a:p>
        </p:txBody>
      </p:sp>
    </p:spTree>
    <p:extLst>
      <p:ext uri="{BB962C8B-B14F-4D97-AF65-F5344CB8AC3E}">
        <p14:creationId xmlns:p14="http://schemas.microsoft.com/office/powerpoint/2010/main" val="402453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37</a:t>
            </a:fld>
            <a:endParaRPr lang="en-GB"/>
          </a:p>
        </p:txBody>
      </p:sp>
    </p:spTree>
    <p:extLst>
      <p:ext uri="{BB962C8B-B14F-4D97-AF65-F5344CB8AC3E}">
        <p14:creationId xmlns:p14="http://schemas.microsoft.com/office/powerpoint/2010/main" val="2986147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700808"/>
            <a:ext cx="7128792" cy="3024336"/>
          </a:xfrm>
        </p:spPr>
        <p:txBody>
          <a:bodyPr/>
          <a:lstStyle/>
          <a:p>
            <a:pPr algn="ctr"/>
            <a:r>
              <a:rPr lang="en-GB" sz="3600" dirty="0"/>
              <a:t>CARACAL-33</a:t>
            </a:r>
            <a:br>
              <a:rPr lang="en-GB" sz="3600" dirty="0"/>
            </a:br>
            <a:br>
              <a:rPr lang="en-GB" sz="3600" dirty="0"/>
            </a:br>
            <a:r>
              <a:rPr lang="en-GB" sz="3600" dirty="0"/>
              <a:t>Annex VIII to CLP – workability amendment</a:t>
            </a:r>
            <a:br>
              <a:rPr lang="en-GB" sz="3600" dirty="0"/>
            </a:br>
            <a:br>
              <a:rPr lang="en-GB" sz="3600" dirty="0"/>
            </a:br>
            <a:r>
              <a:rPr lang="en-GB" sz="2000" b="0" dirty="0"/>
              <a:t>15 January 2020</a:t>
            </a:r>
          </a:p>
        </p:txBody>
      </p:sp>
      <p:sp>
        <p:nvSpPr>
          <p:cNvPr id="3" name="Content Placeholder 2"/>
          <p:cNvSpPr>
            <a:spLocks noGrp="1"/>
          </p:cNvSpPr>
          <p:nvPr>
            <p:ph idx="1"/>
          </p:nvPr>
        </p:nvSpPr>
        <p:spPr>
          <a:xfrm>
            <a:off x="467544" y="4725144"/>
            <a:ext cx="5256584" cy="1584176"/>
          </a:xfrm>
        </p:spPr>
        <p:txBody>
          <a:bodyPr/>
          <a:lstStyle/>
          <a:p>
            <a:endParaRPr lang="en-GB" sz="2000" dirty="0"/>
          </a:p>
          <a:p>
            <a:r>
              <a:rPr lang="en-GB" sz="2000" dirty="0"/>
              <a:t>European Commission</a:t>
            </a:r>
          </a:p>
          <a:p>
            <a:r>
              <a:rPr lang="en-GB" sz="2000" b="0" dirty="0"/>
              <a:t>DG GROW/D.2 - Chemicals</a:t>
            </a:r>
          </a:p>
          <a:p>
            <a:r>
              <a:rPr lang="en-GB" sz="2000" b="0" dirty="0"/>
              <a:t>DG ENV/B.2 – Sustainable chemicals</a:t>
            </a:r>
          </a:p>
        </p:txBody>
      </p:sp>
      <p:sp>
        <p:nvSpPr>
          <p:cNvPr id="4" name="Slide Number Placeholder 3"/>
          <p:cNvSpPr>
            <a:spLocks noGrp="1"/>
          </p:cNvSpPr>
          <p:nvPr>
            <p:ph type="sldNum" sz="quarter" idx="12"/>
          </p:nvPr>
        </p:nvSpPr>
        <p:spPr/>
        <p:txBody>
          <a:bodyPr/>
          <a:lstStyle/>
          <a:p>
            <a:pPr>
              <a:defRPr/>
            </a:pPr>
            <a:fld id="{2BB59E6E-B967-488E-B209-8B7FA0D7AF99}" type="slidenum">
              <a:rPr lang="en-GB" smtClean="0"/>
              <a:pPr>
                <a:defRPr/>
              </a:pPr>
              <a:t>1</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COM’s</a:t>
            </a:r>
            <a:r>
              <a:rPr lang="fr-BE" dirty="0">
                <a:solidFill>
                  <a:srgbClr val="00B050"/>
                </a:solidFill>
              </a:rPr>
              <a:t> </a:t>
            </a:r>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(1)</a:t>
            </a:r>
          </a:p>
        </p:txBody>
      </p:sp>
      <p:sp>
        <p:nvSpPr>
          <p:cNvPr id="8" name="TextBox 7"/>
          <p:cNvSpPr txBox="1"/>
          <p:nvPr/>
        </p:nvSpPr>
        <p:spPr>
          <a:xfrm>
            <a:off x="331190" y="1196752"/>
            <a:ext cx="6905106" cy="5078313"/>
          </a:xfrm>
          <a:prstGeom prst="rect">
            <a:avLst/>
          </a:prstGeom>
          <a:noFill/>
        </p:spPr>
        <p:txBody>
          <a:bodyPr wrap="square" rtlCol="0">
            <a:spAutoFit/>
          </a:bodyPr>
          <a:lstStyle/>
          <a:p>
            <a:pPr marL="342900" indent="-342900">
              <a:buFont typeface="Arial" panose="020B0604020202020204" pitchFamily="34" charset="0"/>
              <a:buChar char="•"/>
            </a:pPr>
            <a:r>
              <a:rPr lang="fr-BE" sz="1800" b="0" dirty="0" err="1">
                <a:solidFill>
                  <a:srgbClr val="0F5494"/>
                </a:solidFill>
              </a:rPr>
              <a:t>Define</a:t>
            </a:r>
            <a:r>
              <a:rPr lang="fr-BE" sz="1800" b="0" dirty="0">
                <a:solidFill>
                  <a:srgbClr val="0F5494"/>
                </a:solidFill>
              </a:rPr>
              <a:t> </a:t>
            </a:r>
            <a:r>
              <a:rPr lang="fr-BE" sz="1800" dirty="0">
                <a:solidFill>
                  <a:srgbClr val="0F5494"/>
                </a:solidFill>
              </a:rPr>
              <a:t>standard formulas</a:t>
            </a:r>
            <a:r>
              <a:rPr lang="fr-BE" sz="1800" b="0" dirty="0">
                <a:solidFill>
                  <a:srgbClr val="0F5494"/>
                </a:solidFill>
              </a:rPr>
              <a:t>, </a:t>
            </a:r>
            <a:r>
              <a:rPr lang="fr-BE" sz="1800" b="0" dirty="0" err="1">
                <a:solidFill>
                  <a:srgbClr val="0F5494"/>
                </a:solidFill>
              </a:rPr>
              <a:t>specifying</a:t>
            </a:r>
            <a:r>
              <a:rPr lang="fr-BE" sz="1800" b="0" dirty="0">
                <a:solidFill>
                  <a:srgbClr val="0F5494"/>
                </a:solidFill>
              </a:rPr>
              <a:t> composition:</a:t>
            </a:r>
          </a:p>
          <a:p>
            <a:pPr marL="800100" lvl="1" indent="-342900">
              <a:buFont typeface="Wingdings" panose="05000000000000000000" pitchFamily="2" charset="2"/>
              <a:buChar char="ü"/>
            </a:pPr>
            <a:r>
              <a:rPr lang="fr-BE" sz="1800" b="0" dirty="0">
                <a:solidFill>
                  <a:srgbClr val="0F5494"/>
                </a:solidFill>
              </a:rPr>
              <a:t>component </a:t>
            </a:r>
            <a:r>
              <a:rPr lang="fr-BE" sz="1800" b="0" dirty="0" err="1">
                <a:solidFill>
                  <a:srgbClr val="0F5494"/>
                </a:solidFill>
              </a:rPr>
              <a:t>identity</a:t>
            </a:r>
            <a:endParaRPr lang="fr-BE" sz="1800" b="0" dirty="0">
              <a:solidFill>
                <a:srgbClr val="0F5494"/>
              </a:solidFill>
            </a:endParaRPr>
          </a:p>
          <a:p>
            <a:pPr marL="800100" lvl="1" indent="-342900">
              <a:buFont typeface="Wingdings" panose="05000000000000000000" pitchFamily="2" charset="2"/>
              <a:buChar char="ü"/>
            </a:pPr>
            <a:r>
              <a:rPr lang="fr-BE" sz="1800" b="0" dirty="0">
                <a:solidFill>
                  <a:srgbClr val="0F5494"/>
                </a:solidFill>
              </a:rPr>
              <a:t>component concentration</a:t>
            </a:r>
          </a:p>
          <a:p>
            <a:endParaRPr lang="fr-BE" sz="1800" b="0" dirty="0">
              <a:solidFill>
                <a:srgbClr val="0F5494"/>
              </a:solidFill>
            </a:endParaRPr>
          </a:p>
          <a:p>
            <a:pPr marL="342900" indent="-342900">
              <a:buFont typeface="Arial" panose="020B0604020202020204" pitchFamily="34" charset="0"/>
              <a:buChar char="•"/>
            </a:pPr>
            <a:r>
              <a:rPr lang="fr-BE" sz="1800" b="0" dirty="0">
                <a:solidFill>
                  <a:srgbClr val="0F5494"/>
                </a:solidFill>
              </a:rPr>
              <a:t>Mixtures </a:t>
            </a:r>
            <a:r>
              <a:rPr lang="fr-BE" sz="1800" b="0" dirty="0" err="1">
                <a:solidFill>
                  <a:srgbClr val="0F5494"/>
                </a:solidFill>
              </a:rPr>
              <a:t>with</a:t>
            </a:r>
            <a:r>
              <a:rPr lang="fr-BE" sz="1800" b="0" dirty="0">
                <a:solidFill>
                  <a:srgbClr val="0F5494"/>
                </a:solidFill>
              </a:rPr>
              <a:t> a composition </a:t>
            </a:r>
            <a:r>
              <a:rPr lang="fr-BE" sz="1800" b="0" dirty="0" err="1">
                <a:solidFill>
                  <a:srgbClr val="0F5494"/>
                </a:solidFill>
              </a:rPr>
              <a:t>corresponding</a:t>
            </a:r>
            <a:r>
              <a:rPr lang="fr-BE" sz="1800" b="0" dirty="0">
                <a:solidFill>
                  <a:srgbClr val="0F5494"/>
                </a:solidFill>
              </a:rPr>
              <a:t> to a standard formula </a:t>
            </a:r>
            <a:r>
              <a:rPr lang="fr-BE" sz="1800" b="0" dirty="0" err="1">
                <a:solidFill>
                  <a:srgbClr val="0F5494"/>
                </a:solidFill>
              </a:rPr>
              <a:t>can</a:t>
            </a:r>
            <a:r>
              <a:rPr lang="fr-BE" sz="1800" b="0" dirty="0">
                <a:solidFill>
                  <a:srgbClr val="0F5494"/>
                </a:solidFill>
              </a:rPr>
              <a:t> </a:t>
            </a:r>
            <a:r>
              <a:rPr lang="fr-BE" sz="1800" b="0" dirty="0" err="1">
                <a:solidFill>
                  <a:srgbClr val="0F5494"/>
                </a:solidFill>
              </a:rPr>
              <a:t>be</a:t>
            </a:r>
            <a:r>
              <a:rPr lang="fr-BE" sz="1800" b="0" dirty="0">
                <a:solidFill>
                  <a:srgbClr val="0F5494"/>
                </a:solidFill>
              </a:rPr>
              <a:t> </a:t>
            </a:r>
            <a:r>
              <a:rPr lang="fr-BE" sz="1800" b="0" dirty="0" err="1">
                <a:solidFill>
                  <a:srgbClr val="0F5494"/>
                </a:solidFill>
              </a:rPr>
              <a:t>notified</a:t>
            </a:r>
            <a:r>
              <a:rPr lang="fr-BE" sz="1800" b="0" dirty="0">
                <a:solidFill>
                  <a:srgbClr val="0F5494"/>
                </a:solidFill>
              </a:rPr>
              <a:t> </a:t>
            </a:r>
            <a:r>
              <a:rPr lang="fr-BE" sz="1800" b="0" dirty="0" err="1">
                <a:solidFill>
                  <a:srgbClr val="0F5494"/>
                </a:solidFill>
              </a:rPr>
              <a:t>according</a:t>
            </a:r>
            <a:r>
              <a:rPr lang="fr-BE" sz="1800" b="0" dirty="0">
                <a:solidFill>
                  <a:srgbClr val="0F5494"/>
                </a:solidFill>
              </a:rPr>
              <a:t> to </a:t>
            </a:r>
            <a:r>
              <a:rPr lang="fr-BE" sz="1800" b="0" dirty="0" err="1">
                <a:solidFill>
                  <a:srgbClr val="0F5494"/>
                </a:solidFill>
              </a:rPr>
              <a:t>that</a:t>
            </a:r>
            <a:r>
              <a:rPr lang="fr-BE" sz="1800" b="0" dirty="0">
                <a:solidFill>
                  <a:srgbClr val="0F5494"/>
                </a:solidFill>
              </a:rPr>
              <a:t> formula - and </a:t>
            </a:r>
            <a:r>
              <a:rPr lang="fr-BE" sz="1800" dirty="0" err="1">
                <a:solidFill>
                  <a:srgbClr val="0F5494"/>
                </a:solidFill>
              </a:rPr>
              <a:t>deviate</a:t>
            </a:r>
            <a:r>
              <a:rPr lang="fr-BE" sz="1800" b="0" dirty="0">
                <a:solidFill>
                  <a:srgbClr val="0F5494"/>
                </a:solidFill>
              </a:rPr>
              <a:t> </a:t>
            </a:r>
            <a:r>
              <a:rPr lang="fr-BE" sz="1800" b="0" dirty="0" err="1">
                <a:solidFill>
                  <a:srgbClr val="0F5494"/>
                </a:solidFill>
              </a:rPr>
              <a:t>from</a:t>
            </a:r>
            <a:r>
              <a:rPr lang="fr-BE" sz="1800" b="0" dirty="0">
                <a:solidFill>
                  <a:srgbClr val="0F5494"/>
                </a:solidFill>
              </a:rPr>
              <a:t> a </a:t>
            </a:r>
            <a:r>
              <a:rPr lang="fr-BE" sz="1800" b="0" dirty="0" err="1">
                <a:solidFill>
                  <a:srgbClr val="0F5494"/>
                </a:solidFill>
              </a:rPr>
              <a:t>number</a:t>
            </a:r>
            <a:r>
              <a:rPr lang="fr-BE" sz="1800" b="0" dirty="0">
                <a:solidFill>
                  <a:srgbClr val="0F5494"/>
                </a:solidFill>
              </a:rPr>
              <a:t> of </a:t>
            </a:r>
            <a:r>
              <a:rPr lang="fr-BE" sz="1800" b="0" dirty="0" err="1">
                <a:solidFill>
                  <a:srgbClr val="0F5494"/>
                </a:solidFill>
              </a:rPr>
              <a:t>Annex</a:t>
            </a:r>
            <a:r>
              <a:rPr lang="fr-BE" sz="1800" b="0" dirty="0">
                <a:solidFill>
                  <a:srgbClr val="0F5494"/>
                </a:solidFill>
              </a:rPr>
              <a:t> VIII </a:t>
            </a:r>
            <a:r>
              <a:rPr lang="fr-BE" sz="1800" b="0" dirty="0" err="1">
                <a:solidFill>
                  <a:srgbClr val="0F5494"/>
                </a:solidFill>
              </a:rPr>
              <a:t>requirements</a:t>
            </a:r>
            <a:r>
              <a:rPr lang="fr-BE" sz="1800" b="0" dirty="0">
                <a:solidFill>
                  <a:srgbClr val="0F5494"/>
                </a:solidFill>
              </a:rPr>
              <a:t>:</a:t>
            </a:r>
          </a:p>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Components’ </a:t>
            </a:r>
            <a:r>
              <a:rPr lang="fr-BE" sz="1800" b="0" dirty="0" err="1">
                <a:solidFill>
                  <a:srgbClr val="0F5494"/>
                </a:solidFill>
                <a:sym typeface="Wingdings" panose="05000000000000000000" pitchFamily="2" charset="2"/>
              </a:rPr>
              <a:t>identity</a:t>
            </a:r>
            <a:endParaRPr lang="fr-BE" sz="1800" b="0" dirty="0">
              <a:solidFill>
                <a:srgbClr val="0F5494"/>
              </a:solidFill>
              <a:sym typeface="Wingdings" panose="05000000000000000000" pitchFamily="2" charset="2"/>
            </a:endParaRPr>
          </a:p>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Components’ concentration</a:t>
            </a:r>
          </a:p>
          <a:p>
            <a:pPr marL="800100" lvl="1" indent="-342900">
              <a:buFont typeface="Wingdings" panose="05000000000000000000" pitchFamily="2" charset="2"/>
              <a:buChar char="ü"/>
            </a:pPr>
            <a:r>
              <a:rPr lang="fr-BE" sz="1800" b="0" dirty="0" err="1">
                <a:solidFill>
                  <a:srgbClr val="0F5494"/>
                </a:solidFill>
                <a:sym typeface="Wingdings" panose="05000000000000000000" pitchFamily="2" charset="2"/>
              </a:rPr>
              <a:t>Submission</a:t>
            </a:r>
            <a:r>
              <a:rPr lang="fr-BE" sz="1800" b="0" dirty="0">
                <a:solidFill>
                  <a:srgbClr val="0F5494"/>
                </a:solidFill>
                <a:sym typeface="Wingdings" panose="05000000000000000000" pitchFamily="2" charset="2"/>
              </a:rPr>
              <a:t> update</a:t>
            </a:r>
          </a:p>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UFI update</a:t>
            </a:r>
          </a:p>
          <a:p>
            <a:pPr lvl="1"/>
            <a:endParaRPr lang="fr-BE" sz="1800" b="0" dirty="0">
              <a:solidFill>
                <a:srgbClr val="0F5494"/>
              </a:solidFill>
              <a:sym typeface="Wingdings" panose="05000000000000000000" pitchFamily="2" charset="2"/>
            </a:endParaRPr>
          </a:p>
          <a:p>
            <a:pPr lvl="1"/>
            <a:r>
              <a:rPr lang="fr-BE" sz="1800" b="0" dirty="0">
                <a:solidFill>
                  <a:srgbClr val="0F5494"/>
                </a:solidFill>
                <a:sym typeface="Wingdings" panose="05000000000000000000" pitchFamily="2" charset="2"/>
              </a:rPr>
              <a:t>IF</a:t>
            </a:r>
          </a:p>
          <a:p>
            <a:pPr marL="800100" lvl="1" indent="-342900">
              <a:buFont typeface="Wingdings" panose="05000000000000000000" pitchFamily="2" charset="2"/>
              <a:buChar char="ü"/>
            </a:pPr>
            <a:r>
              <a:rPr lang="fr-BE" sz="1800" dirty="0">
                <a:solidFill>
                  <a:srgbClr val="0F5494"/>
                </a:solidFill>
                <a:sym typeface="Wingdings" panose="05000000000000000000" pitchFamily="2" charset="2"/>
              </a:rPr>
              <a:t>Mixture classification </a:t>
            </a:r>
            <a:r>
              <a:rPr lang="fr-BE" sz="1800" b="0" dirty="0" err="1">
                <a:solidFill>
                  <a:srgbClr val="0F5494"/>
                </a:solidFill>
                <a:sym typeface="Wingdings" panose="05000000000000000000" pitchFamily="2" charset="2"/>
              </a:rPr>
              <a:t>does</a:t>
            </a:r>
            <a:r>
              <a:rPr lang="fr-BE" sz="1800" b="0" dirty="0">
                <a:solidFill>
                  <a:srgbClr val="0F5494"/>
                </a:solidFill>
                <a:sym typeface="Wingdings" panose="05000000000000000000" pitchFamily="2" charset="2"/>
              </a:rPr>
              <a:t> not change </a:t>
            </a:r>
            <a:r>
              <a:rPr lang="fr-BE" sz="1800" b="0" dirty="0" err="1">
                <a:solidFill>
                  <a:srgbClr val="0F5494"/>
                </a:solidFill>
                <a:sym typeface="Wingdings" panose="05000000000000000000" pitchFamily="2" charset="2"/>
              </a:rPr>
              <a:t>depending</a:t>
            </a:r>
            <a:r>
              <a:rPr lang="fr-BE" sz="1800" b="0" dirty="0">
                <a:solidFill>
                  <a:srgbClr val="0F5494"/>
                </a:solidFill>
                <a:sym typeface="Wingdings" panose="05000000000000000000" pitchFamily="2" charset="2"/>
              </a:rPr>
              <a:t> on the components’ concentration </a:t>
            </a:r>
            <a:r>
              <a:rPr lang="fr-BE" sz="1800" b="0" dirty="0" err="1">
                <a:solidFill>
                  <a:srgbClr val="0F5494"/>
                </a:solidFill>
                <a:sym typeface="Wingdings" panose="05000000000000000000" pitchFamily="2" charset="2"/>
              </a:rPr>
              <a:t>within</a:t>
            </a:r>
            <a:r>
              <a:rPr lang="fr-BE" sz="1800" b="0" dirty="0">
                <a:solidFill>
                  <a:srgbClr val="0F5494"/>
                </a:solidFill>
                <a:sym typeface="Wingdings" panose="05000000000000000000" pitchFamily="2" charset="2"/>
              </a:rPr>
              <a:t> the ranges </a:t>
            </a:r>
            <a:r>
              <a:rPr lang="fr-BE" sz="1800" b="0" dirty="0" err="1">
                <a:solidFill>
                  <a:srgbClr val="0F5494"/>
                </a:solidFill>
                <a:sym typeface="Wingdings" panose="05000000000000000000" pitchFamily="2" charset="2"/>
              </a:rPr>
              <a:t>specified</a:t>
            </a:r>
            <a:r>
              <a:rPr lang="fr-BE" sz="1800" b="0" dirty="0">
                <a:solidFill>
                  <a:srgbClr val="0F5494"/>
                </a:solidFill>
                <a:sym typeface="Wingdings" panose="05000000000000000000" pitchFamily="2" charset="2"/>
              </a:rPr>
              <a:t> in the standard formula, and</a:t>
            </a:r>
          </a:p>
        </p:txBody>
      </p:sp>
      <p:pic>
        <p:nvPicPr>
          <p:cNvPr id="5" name="Picture 4"/>
          <p:cNvPicPr>
            <a:picLocks noChangeAspect="1"/>
          </p:cNvPicPr>
          <p:nvPr/>
        </p:nvPicPr>
        <p:blipFill>
          <a:blip r:embed="rId2"/>
          <a:stretch>
            <a:fillRect/>
          </a:stretch>
        </p:blipFill>
        <p:spPr>
          <a:xfrm>
            <a:off x="7416316" y="1124744"/>
            <a:ext cx="936104" cy="1044953"/>
          </a:xfrm>
          <a:prstGeom prst="rect">
            <a:avLst/>
          </a:prstGeom>
        </p:spPr>
      </p:pic>
      <p:pic>
        <p:nvPicPr>
          <p:cNvPr id="6" name="Picture 5"/>
          <p:cNvPicPr>
            <a:picLocks noChangeAspect="1"/>
          </p:cNvPicPr>
          <p:nvPr/>
        </p:nvPicPr>
        <p:blipFill>
          <a:blip r:embed="rId3"/>
          <a:stretch>
            <a:fillRect/>
          </a:stretch>
        </p:blipFill>
        <p:spPr>
          <a:xfrm>
            <a:off x="7308304" y="2564904"/>
            <a:ext cx="1152128" cy="901204"/>
          </a:xfrm>
          <a:prstGeom prst="rect">
            <a:avLst/>
          </a:prstGeom>
        </p:spPr>
      </p:pic>
      <p:pic>
        <p:nvPicPr>
          <p:cNvPr id="7" name="Picture 6"/>
          <p:cNvPicPr>
            <a:picLocks noChangeAspect="1"/>
          </p:cNvPicPr>
          <p:nvPr/>
        </p:nvPicPr>
        <p:blipFill>
          <a:blip r:embed="rId4"/>
          <a:stretch>
            <a:fillRect/>
          </a:stretch>
        </p:blipFill>
        <p:spPr>
          <a:xfrm>
            <a:off x="4499992" y="3356992"/>
            <a:ext cx="785641" cy="698188"/>
          </a:xfrm>
          <a:prstGeom prst="rect">
            <a:avLst/>
          </a:prstGeom>
        </p:spPr>
      </p:pic>
      <p:pic>
        <p:nvPicPr>
          <p:cNvPr id="9" name="Picture 8"/>
          <p:cNvPicPr>
            <a:picLocks noChangeAspect="1"/>
          </p:cNvPicPr>
          <p:nvPr/>
        </p:nvPicPr>
        <p:blipFill>
          <a:blip r:embed="rId5"/>
          <a:stretch>
            <a:fillRect/>
          </a:stretch>
        </p:blipFill>
        <p:spPr>
          <a:xfrm>
            <a:off x="4499993" y="4055180"/>
            <a:ext cx="1080120" cy="547275"/>
          </a:xfrm>
          <a:prstGeom prst="rect">
            <a:avLst/>
          </a:prstGeom>
        </p:spPr>
      </p:pic>
      <p:sp>
        <p:nvSpPr>
          <p:cNvPr id="11" name="Rectangle 10"/>
          <p:cNvSpPr/>
          <p:nvPr/>
        </p:nvSpPr>
        <p:spPr>
          <a:xfrm>
            <a:off x="6588224" y="6093296"/>
            <a:ext cx="230425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pic>
        <p:nvPicPr>
          <p:cNvPr id="10" name="Picture 9"/>
          <p:cNvPicPr>
            <a:picLocks noChangeAspect="1"/>
          </p:cNvPicPr>
          <p:nvPr/>
        </p:nvPicPr>
        <p:blipFill>
          <a:blip r:embed="rId6"/>
          <a:stretch>
            <a:fillRect/>
          </a:stretch>
        </p:blipFill>
        <p:spPr>
          <a:xfrm>
            <a:off x="7236296" y="5008522"/>
            <a:ext cx="1535465" cy="1440160"/>
          </a:xfrm>
          <a:prstGeom prst="rect">
            <a:avLst/>
          </a:prstGeom>
        </p:spPr>
      </p:pic>
      <p:sp>
        <p:nvSpPr>
          <p:cNvPr id="12" name="Slide Number Placeholder 11"/>
          <p:cNvSpPr>
            <a:spLocks noGrp="1"/>
          </p:cNvSpPr>
          <p:nvPr>
            <p:ph type="sldNum" sz="quarter" idx="12"/>
          </p:nvPr>
        </p:nvSpPr>
        <p:spPr/>
        <p:txBody>
          <a:bodyPr/>
          <a:lstStyle/>
          <a:p>
            <a:pPr>
              <a:defRPr/>
            </a:pPr>
            <a:fld id="{37EC8A20-BA03-4FF7-8742-03D8AD4CA4F4}" type="slidenum">
              <a:rPr lang="en-GB" smtClean="0"/>
              <a:pPr>
                <a:defRPr/>
              </a:pPr>
              <a:t>10</a:t>
            </a:fld>
            <a:endParaRPr lang="en-GB" dirty="0"/>
          </a:p>
        </p:txBody>
      </p:sp>
    </p:spTree>
    <p:extLst>
      <p:ext uri="{BB962C8B-B14F-4D97-AF65-F5344CB8AC3E}">
        <p14:creationId xmlns:p14="http://schemas.microsoft.com/office/powerpoint/2010/main" val="110842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COM’s</a:t>
            </a:r>
            <a:r>
              <a:rPr lang="fr-BE" dirty="0">
                <a:solidFill>
                  <a:srgbClr val="00B050"/>
                </a:solidFill>
              </a:rPr>
              <a:t> </a:t>
            </a:r>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(2)</a:t>
            </a:r>
          </a:p>
        </p:txBody>
      </p:sp>
      <p:sp>
        <p:nvSpPr>
          <p:cNvPr id="11" name="Rectangle 10"/>
          <p:cNvSpPr/>
          <p:nvPr/>
        </p:nvSpPr>
        <p:spPr>
          <a:xfrm>
            <a:off x="6588224" y="6093296"/>
            <a:ext cx="230425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4" name="TextBox 13"/>
          <p:cNvSpPr txBox="1"/>
          <p:nvPr/>
        </p:nvSpPr>
        <p:spPr>
          <a:xfrm>
            <a:off x="467544" y="1760617"/>
            <a:ext cx="8352928" cy="3108543"/>
          </a:xfrm>
          <a:prstGeom prst="rect">
            <a:avLst/>
          </a:prstGeom>
          <a:noFill/>
        </p:spPr>
        <p:txBody>
          <a:bodyPr wrap="square" rtlCol="0">
            <a:spAutoFit/>
          </a:bodyPr>
          <a:lstStyle/>
          <a:p>
            <a:r>
              <a:rPr lang="fr-BE" sz="2800" b="0" dirty="0" err="1">
                <a:solidFill>
                  <a:srgbClr val="0F5494"/>
                </a:solidFill>
              </a:rPr>
              <a:t>Derogation</a:t>
            </a:r>
            <a:r>
              <a:rPr lang="fr-BE" sz="2800" b="0" dirty="0">
                <a:solidFill>
                  <a:srgbClr val="0F5494"/>
                </a:solidFill>
              </a:rPr>
              <a:t> - distinction</a:t>
            </a:r>
            <a:r>
              <a:rPr lang="fr-BE" sz="2400" b="0" dirty="0">
                <a:solidFill>
                  <a:srgbClr val="0F5494"/>
                </a:solidFill>
              </a:rPr>
              <a:t>:</a:t>
            </a:r>
          </a:p>
          <a:p>
            <a:endParaRPr lang="fr-BE" sz="2400" b="0" dirty="0">
              <a:solidFill>
                <a:srgbClr val="0F5494"/>
              </a:solidFill>
            </a:endParaRPr>
          </a:p>
          <a:p>
            <a:pPr marL="342900" indent="-342900">
              <a:buFontTx/>
              <a:buChar char="-"/>
            </a:pPr>
            <a:r>
              <a:rPr lang="fr-BE" sz="2400" b="0" dirty="0">
                <a:solidFill>
                  <a:srgbClr val="0F5494"/>
                </a:solidFill>
              </a:rPr>
              <a:t>Information in standard formula </a:t>
            </a:r>
            <a:r>
              <a:rPr lang="fr-BE" sz="2400" b="0" dirty="0" err="1">
                <a:solidFill>
                  <a:srgbClr val="0F5494"/>
                </a:solidFill>
              </a:rPr>
              <a:t>is</a:t>
            </a:r>
            <a:r>
              <a:rPr lang="fr-BE" sz="2400" b="0" dirty="0">
                <a:solidFill>
                  <a:srgbClr val="0F5494"/>
                </a:solidFill>
              </a:rPr>
              <a:t> </a:t>
            </a:r>
            <a:r>
              <a:rPr lang="fr-BE" sz="2400" dirty="0">
                <a:solidFill>
                  <a:srgbClr val="0F5494"/>
                </a:solidFill>
              </a:rPr>
              <a:t>not </a:t>
            </a:r>
            <a:r>
              <a:rPr lang="fr-BE" sz="2400" dirty="0" err="1">
                <a:solidFill>
                  <a:srgbClr val="0F5494"/>
                </a:solidFill>
              </a:rPr>
              <a:t>less</a:t>
            </a:r>
            <a:r>
              <a:rPr lang="fr-BE" sz="2400" dirty="0">
                <a:solidFill>
                  <a:srgbClr val="0F5494"/>
                </a:solidFill>
              </a:rPr>
              <a:t> </a:t>
            </a:r>
            <a:r>
              <a:rPr lang="fr-BE" sz="2400" dirty="0" err="1">
                <a:solidFill>
                  <a:srgbClr val="0F5494"/>
                </a:solidFill>
              </a:rPr>
              <a:t>detailed</a:t>
            </a:r>
            <a:r>
              <a:rPr lang="fr-BE" sz="2400" dirty="0">
                <a:solidFill>
                  <a:srgbClr val="0F5494"/>
                </a:solidFill>
              </a:rPr>
              <a:t> </a:t>
            </a:r>
            <a:r>
              <a:rPr lang="fr-BE" sz="2400" b="0" dirty="0" err="1">
                <a:solidFill>
                  <a:srgbClr val="0F5494"/>
                </a:solidFill>
              </a:rPr>
              <a:t>than</a:t>
            </a:r>
            <a:r>
              <a:rPr lang="fr-BE" sz="2400" b="0" dirty="0">
                <a:solidFill>
                  <a:srgbClr val="0F5494"/>
                </a:solidFill>
              </a:rPr>
              <a:t> information in </a:t>
            </a:r>
            <a:r>
              <a:rPr lang="fr-BE" sz="2400" b="0" dirty="0" err="1">
                <a:solidFill>
                  <a:srgbClr val="0F5494"/>
                </a:solidFill>
              </a:rPr>
              <a:t>Safety</a:t>
            </a:r>
            <a:r>
              <a:rPr lang="fr-BE" sz="2400" b="0" dirty="0">
                <a:solidFill>
                  <a:srgbClr val="0F5494"/>
                </a:solidFill>
              </a:rPr>
              <a:t> Data </a:t>
            </a:r>
            <a:r>
              <a:rPr lang="fr-BE" sz="2400" b="0" dirty="0" err="1">
                <a:solidFill>
                  <a:srgbClr val="0F5494"/>
                </a:solidFill>
              </a:rPr>
              <a:t>Sheet</a:t>
            </a:r>
            <a:endParaRPr lang="fr-BE" sz="2400" b="0" dirty="0">
              <a:solidFill>
                <a:srgbClr val="0F5494"/>
              </a:solidFill>
            </a:endParaRPr>
          </a:p>
          <a:p>
            <a:endParaRPr lang="fr-BE" sz="2400" b="0" dirty="0">
              <a:solidFill>
                <a:srgbClr val="0F5494"/>
              </a:solidFill>
            </a:endParaRPr>
          </a:p>
          <a:p>
            <a:pPr marL="342900" indent="-342900">
              <a:buFontTx/>
              <a:buChar char="-"/>
            </a:pPr>
            <a:r>
              <a:rPr lang="fr-BE" sz="2400" b="0" dirty="0">
                <a:solidFill>
                  <a:srgbClr val="0F5494"/>
                </a:solidFill>
              </a:rPr>
              <a:t>Information in standard formula </a:t>
            </a:r>
            <a:r>
              <a:rPr lang="fr-BE" sz="2400" b="0" dirty="0" err="1">
                <a:solidFill>
                  <a:srgbClr val="0F5494"/>
                </a:solidFill>
              </a:rPr>
              <a:t>is</a:t>
            </a:r>
            <a:r>
              <a:rPr lang="fr-BE" sz="2400" b="0" dirty="0">
                <a:solidFill>
                  <a:srgbClr val="0F5494"/>
                </a:solidFill>
              </a:rPr>
              <a:t> </a:t>
            </a:r>
            <a:r>
              <a:rPr lang="fr-BE" sz="2400" dirty="0" err="1">
                <a:solidFill>
                  <a:srgbClr val="0F5494"/>
                </a:solidFill>
              </a:rPr>
              <a:t>less</a:t>
            </a:r>
            <a:r>
              <a:rPr lang="fr-BE" sz="2400" dirty="0">
                <a:solidFill>
                  <a:srgbClr val="0F5494"/>
                </a:solidFill>
              </a:rPr>
              <a:t> </a:t>
            </a:r>
            <a:r>
              <a:rPr lang="fr-BE" sz="2400" dirty="0" err="1">
                <a:solidFill>
                  <a:srgbClr val="0F5494"/>
                </a:solidFill>
              </a:rPr>
              <a:t>detailed</a:t>
            </a:r>
            <a:r>
              <a:rPr lang="fr-BE" sz="2400" dirty="0">
                <a:solidFill>
                  <a:srgbClr val="0F5494"/>
                </a:solidFill>
              </a:rPr>
              <a:t> </a:t>
            </a:r>
            <a:r>
              <a:rPr lang="fr-BE" sz="2400" b="0" dirty="0" err="1">
                <a:solidFill>
                  <a:srgbClr val="0F5494"/>
                </a:solidFill>
              </a:rPr>
              <a:t>than</a:t>
            </a:r>
            <a:r>
              <a:rPr lang="fr-BE" sz="2400" b="0" dirty="0">
                <a:solidFill>
                  <a:srgbClr val="0F5494"/>
                </a:solidFill>
              </a:rPr>
              <a:t> information in </a:t>
            </a:r>
            <a:r>
              <a:rPr lang="fr-BE" sz="2400" b="0" dirty="0" err="1">
                <a:solidFill>
                  <a:srgbClr val="0F5494"/>
                </a:solidFill>
              </a:rPr>
              <a:t>Safety</a:t>
            </a:r>
            <a:r>
              <a:rPr lang="fr-BE" sz="2400" b="0" dirty="0">
                <a:solidFill>
                  <a:srgbClr val="0F5494"/>
                </a:solidFill>
              </a:rPr>
              <a:t> Data </a:t>
            </a:r>
            <a:r>
              <a:rPr lang="fr-BE" sz="2400" b="0" dirty="0" err="1">
                <a:solidFill>
                  <a:srgbClr val="0F5494"/>
                </a:solidFill>
              </a:rPr>
              <a:t>Sheet</a:t>
            </a:r>
            <a:endParaRPr lang="fr-BE" sz="2400" b="0" dirty="0">
              <a:solidFill>
                <a:srgbClr val="0F5494"/>
              </a:solidFill>
            </a:endParaRPr>
          </a:p>
          <a:p>
            <a:endParaRPr lang="fr-BE" sz="2400" b="0" dirty="0" err="1">
              <a:solidFill>
                <a:srgbClr val="0F5494"/>
              </a:solidFill>
            </a:endParaRPr>
          </a:p>
        </p:txBody>
      </p:sp>
      <p:sp>
        <p:nvSpPr>
          <p:cNvPr id="15" name="TextBox 14"/>
          <p:cNvSpPr txBox="1"/>
          <p:nvPr/>
        </p:nvSpPr>
        <p:spPr>
          <a:xfrm rot="20790290">
            <a:off x="1754427" y="5238356"/>
            <a:ext cx="5276507" cy="461665"/>
          </a:xfrm>
          <a:prstGeom prst="rect">
            <a:avLst/>
          </a:prstGeom>
          <a:noFill/>
        </p:spPr>
        <p:txBody>
          <a:bodyPr wrap="square" rtlCol="0">
            <a:spAutoFit/>
          </a:bodyPr>
          <a:lstStyle/>
          <a:p>
            <a:r>
              <a:rPr lang="fr-BE" sz="2400" dirty="0">
                <a:solidFill>
                  <a:srgbClr val="00B050"/>
                </a:solidFill>
                <a:effectLst>
                  <a:outerShdw blurRad="38100" dist="38100" dir="2700000" algn="tl">
                    <a:srgbClr val="000000">
                      <a:alpha val="43137"/>
                    </a:srgbClr>
                  </a:outerShdw>
                </a:effectLst>
              </a:rPr>
              <a:t>Standard formula vs. SDS</a:t>
            </a:r>
          </a:p>
        </p:txBody>
      </p:sp>
      <p:sp>
        <p:nvSpPr>
          <p:cNvPr id="16" name="Slide Number Placeholder 15"/>
          <p:cNvSpPr>
            <a:spLocks noGrp="1"/>
          </p:cNvSpPr>
          <p:nvPr>
            <p:ph type="sldNum" sz="quarter" idx="12"/>
          </p:nvPr>
        </p:nvSpPr>
        <p:spPr/>
        <p:txBody>
          <a:bodyPr/>
          <a:lstStyle/>
          <a:p>
            <a:pPr>
              <a:defRPr/>
            </a:pPr>
            <a:fld id="{37EC8A20-BA03-4FF7-8742-03D8AD4CA4F4}" type="slidenum">
              <a:rPr lang="en-GB" smtClean="0"/>
              <a:pPr>
                <a:defRPr/>
              </a:pPr>
              <a:t>11</a:t>
            </a:fld>
            <a:endParaRPr lang="en-GB" dirty="0"/>
          </a:p>
        </p:txBody>
      </p:sp>
    </p:spTree>
    <p:extLst>
      <p:ext uri="{BB962C8B-B14F-4D97-AF65-F5344CB8AC3E}">
        <p14:creationId xmlns:p14="http://schemas.microsoft.com/office/powerpoint/2010/main" val="197996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Proposed</a:t>
            </a:r>
            <a:r>
              <a:rPr lang="fr-BE" dirty="0">
                <a:solidFill>
                  <a:srgbClr val="00B050"/>
                </a:solidFill>
              </a:rPr>
              <a:t> solution – standard formula vs. </a:t>
            </a:r>
            <a:r>
              <a:rPr lang="fr-BE" dirty="0" err="1">
                <a:solidFill>
                  <a:srgbClr val="00B050"/>
                </a:solidFill>
              </a:rPr>
              <a:t>Safety</a:t>
            </a:r>
            <a:r>
              <a:rPr lang="fr-BE" dirty="0">
                <a:solidFill>
                  <a:srgbClr val="00B050"/>
                </a:solidFill>
              </a:rPr>
              <a:t> Data </a:t>
            </a:r>
            <a:r>
              <a:rPr lang="fr-BE" dirty="0" err="1">
                <a:solidFill>
                  <a:srgbClr val="00B050"/>
                </a:solidFill>
              </a:rPr>
              <a:t>Sheet</a:t>
            </a:r>
            <a:endParaRPr lang="fr-BE"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40654374"/>
              </p:ext>
            </p:extLst>
          </p:nvPr>
        </p:nvGraphicFramePr>
        <p:xfrm>
          <a:off x="323528" y="1071895"/>
          <a:ext cx="8424935" cy="4176464"/>
        </p:xfrm>
        <a:graphic>
          <a:graphicData uri="http://schemas.openxmlformats.org/drawingml/2006/table">
            <a:tbl>
              <a:tblPr firstRow="1" bandRow="1">
                <a:tableStyleId>{10A1B5D5-9B99-4C35-A422-299274C87663}</a:tableStyleId>
              </a:tblPr>
              <a:tblGrid>
                <a:gridCol w="1512168">
                  <a:extLst>
                    <a:ext uri="{9D8B030D-6E8A-4147-A177-3AD203B41FA5}">
                      <a16:colId xmlns:a16="http://schemas.microsoft.com/office/drawing/2014/main" val="509524053"/>
                    </a:ext>
                  </a:extLst>
                </a:gridCol>
                <a:gridCol w="1857806">
                  <a:extLst>
                    <a:ext uri="{9D8B030D-6E8A-4147-A177-3AD203B41FA5}">
                      <a16:colId xmlns:a16="http://schemas.microsoft.com/office/drawing/2014/main" val="3925839964"/>
                    </a:ext>
                  </a:extLst>
                </a:gridCol>
                <a:gridCol w="1670586">
                  <a:extLst>
                    <a:ext uri="{9D8B030D-6E8A-4147-A177-3AD203B41FA5}">
                      <a16:colId xmlns:a16="http://schemas.microsoft.com/office/drawing/2014/main" val="439624847"/>
                    </a:ext>
                  </a:extLst>
                </a:gridCol>
                <a:gridCol w="1699388">
                  <a:extLst>
                    <a:ext uri="{9D8B030D-6E8A-4147-A177-3AD203B41FA5}">
                      <a16:colId xmlns:a16="http://schemas.microsoft.com/office/drawing/2014/main" val="705751640"/>
                    </a:ext>
                  </a:extLst>
                </a:gridCol>
                <a:gridCol w="1684987">
                  <a:extLst>
                    <a:ext uri="{9D8B030D-6E8A-4147-A177-3AD203B41FA5}">
                      <a16:colId xmlns:a16="http://schemas.microsoft.com/office/drawing/2014/main" val="4039837548"/>
                    </a:ext>
                  </a:extLst>
                </a:gridCol>
              </a:tblGrid>
              <a:tr h="443142">
                <a:tc>
                  <a:txBody>
                    <a:bodyPr/>
                    <a:lstStyle/>
                    <a:p>
                      <a:endParaRPr lang="fr-BE" sz="1100" dirty="0"/>
                    </a:p>
                  </a:txBody>
                  <a:tcPr/>
                </a:tc>
                <a:tc>
                  <a:txBody>
                    <a:bodyPr/>
                    <a:lstStyle/>
                    <a:p>
                      <a:r>
                        <a:rPr lang="fr-BE" sz="1100" dirty="0" err="1"/>
                        <a:t>Cement</a:t>
                      </a:r>
                      <a:endParaRPr lang="fr-BE" sz="1100" dirty="0"/>
                    </a:p>
                  </a:txBody>
                  <a:tcPr/>
                </a:tc>
                <a:tc>
                  <a:txBody>
                    <a:bodyPr/>
                    <a:lstStyle/>
                    <a:p>
                      <a:r>
                        <a:rPr lang="fr-BE" sz="1100" dirty="0" err="1"/>
                        <a:t>Concrete</a:t>
                      </a:r>
                      <a:endParaRPr lang="fr-BE" sz="1100" dirty="0"/>
                    </a:p>
                  </a:txBody>
                  <a:tcPr/>
                </a:tc>
                <a:tc>
                  <a:txBody>
                    <a:bodyPr/>
                    <a:lstStyle/>
                    <a:p>
                      <a:r>
                        <a:rPr lang="fr-BE" sz="1100" dirty="0" err="1"/>
                        <a:t>Gypsum</a:t>
                      </a:r>
                      <a:endParaRPr lang="fr-BE" sz="1100" dirty="0"/>
                    </a:p>
                  </a:txBody>
                  <a:tcPr/>
                </a:tc>
                <a:tc>
                  <a:txBody>
                    <a:bodyPr/>
                    <a:lstStyle/>
                    <a:p>
                      <a:r>
                        <a:rPr lang="fr-BE" sz="1100" dirty="0"/>
                        <a:t>Petroleum</a:t>
                      </a:r>
                    </a:p>
                  </a:txBody>
                  <a:tcPr/>
                </a:tc>
                <a:extLst>
                  <a:ext uri="{0D108BD9-81ED-4DB2-BD59-A6C34878D82A}">
                    <a16:rowId xmlns:a16="http://schemas.microsoft.com/office/drawing/2014/main" val="1686559045"/>
                  </a:ext>
                </a:extLst>
              </a:tr>
              <a:tr h="1311215">
                <a:tc>
                  <a:txBody>
                    <a:bodyPr/>
                    <a:lstStyle/>
                    <a:p>
                      <a:r>
                        <a:rPr lang="fr-BE" sz="1100" dirty="0">
                          <a:solidFill>
                            <a:srgbClr val="002060"/>
                          </a:solidFill>
                        </a:rPr>
                        <a:t>Basis for standard formulas</a:t>
                      </a:r>
                    </a:p>
                  </a:txBody>
                  <a:tcPr/>
                </a:tc>
                <a:tc>
                  <a:txBody>
                    <a:bodyPr/>
                    <a:lstStyle/>
                    <a:p>
                      <a:pPr marL="285750" indent="-285750">
                        <a:buFont typeface="Arial" panose="020B0604020202020204" pitchFamily="34" charset="0"/>
                        <a:buChar char="•"/>
                      </a:pPr>
                      <a:r>
                        <a:rPr lang="fr-BE" sz="1100" dirty="0">
                          <a:solidFill>
                            <a:srgbClr val="0F5494"/>
                          </a:solidFill>
                        </a:rPr>
                        <a:t>EN</a:t>
                      </a:r>
                      <a:r>
                        <a:rPr lang="fr-BE" sz="1100" baseline="0" dirty="0">
                          <a:solidFill>
                            <a:srgbClr val="0F5494"/>
                          </a:solidFill>
                        </a:rPr>
                        <a:t> </a:t>
                      </a:r>
                      <a:r>
                        <a:rPr lang="fr-BE" sz="1100" dirty="0">
                          <a:solidFill>
                            <a:srgbClr val="0F5494"/>
                          </a:solidFill>
                        </a:rPr>
                        <a:t>197 (</a:t>
                      </a:r>
                      <a:r>
                        <a:rPr lang="fr-BE" sz="1100" dirty="0" err="1">
                          <a:solidFill>
                            <a:srgbClr val="0F5494"/>
                          </a:solidFill>
                        </a:rPr>
                        <a:t>common</a:t>
                      </a:r>
                      <a:r>
                        <a:rPr lang="fr-BE" sz="1100" dirty="0">
                          <a:solidFill>
                            <a:srgbClr val="0F5494"/>
                          </a:solidFill>
                        </a:rPr>
                        <a:t> </a:t>
                      </a:r>
                      <a:r>
                        <a:rPr lang="fr-BE" sz="1100" dirty="0" err="1">
                          <a:solidFill>
                            <a:srgbClr val="0F5494"/>
                          </a:solidFill>
                        </a:rPr>
                        <a:t>cements</a:t>
                      </a:r>
                      <a:r>
                        <a:rPr lang="fr-BE" sz="1100" dirty="0">
                          <a:solidFill>
                            <a:srgbClr val="0F5494"/>
                          </a:solidFill>
                        </a:rPr>
                        <a:t>)</a:t>
                      </a:r>
                    </a:p>
                    <a:p>
                      <a:pPr marL="285750" indent="-285750">
                        <a:buFont typeface="Arial" panose="020B0604020202020204" pitchFamily="34" charset="0"/>
                        <a:buChar char="•"/>
                      </a:pPr>
                      <a:r>
                        <a:rPr lang="fr-BE" sz="1100" dirty="0">
                          <a:solidFill>
                            <a:srgbClr val="0F5494"/>
                          </a:solidFill>
                        </a:rPr>
                        <a:t>EN 14647 (calcium aluminate </a:t>
                      </a:r>
                      <a:r>
                        <a:rPr lang="fr-BE" sz="1100" dirty="0" err="1">
                          <a:solidFill>
                            <a:srgbClr val="0F5494"/>
                          </a:solidFill>
                        </a:rPr>
                        <a:t>cement</a:t>
                      </a:r>
                      <a:r>
                        <a:rPr lang="fr-BE" sz="1100" dirty="0">
                          <a:solidFill>
                            <a:srgbClr val="0F5494"/>
                          </a:solidFill>
                        </a:rPr>
                        <a:t>)</a:t>
                      </a:r>
                    </a:p>
                    <a:p>
                      <a:pPr marL="285750" indent="-285750">
                        <a:buFont typeface="Arial" panose="020B0604020202020204" pitchFamily="34" charset="0"/>
                        <a:buChar char="•"/>
                      </a:pPr>
                      <a:r>
                        <a:rPr lang="fr-BE" sz="1100" dirty="0">
                          <a:solidFill>
                            <a:srgbClr val="0F5494"/>
                          </a:solidFill>
                        </a:rPr>
                        <a:t>EN 413-1 (</a:t>
                      </a:r>
                      <a:r>
                        <a:rPr lang="fr-BE" sz="1100" dirty="0" err="1">
                          <a:solidFill>
                            <a:srgbClr val="0F5494"/>
                          </a:solidFill>
                        </a:rPr>
                        <a:t>masonry</a:t>
                      </a:r>
                      <a:r>
                        <a:rPr lang="fr-BE" sz="1100" dirty="0">
                          <a:solidFill>
                            <a:srgbClr val="0F5494"/>
                          </a:solidFill>
                        </a:rPr>
                        <a:t> </a:t>
                      </a:r>
                      <a:r>
                        <a:rPr lang="fr-BE" sz="1100" dirty="0" err="1">
                          <a:solidFill>
                            <a:srgbClr val="0F5494"/>
                          </a:solidFill>
                        </a:rPr>
                        <a:t>cement</a:t>
                      </a:r>
                      <a:r>
                        <a:rPr lang="fr-BE" sz="1100" dirty="0">
                          <a:solidFill>
                            <a:srgbClr val="0F5494"/>
                          </a:solidFill>
                        </a:rPr>
                        <a:t>)</a:t>
                      </a:r>
                    </a:p>
                  </a:txBody>
                  <a:tcPr/>
                </a:tc>
                <a:tc>
                  <a:txBody>
                    <a:bodyPr/>
                    <a:lstStyle/>
                    <a:p>
                      <a:r>
                        <a:rPr lang="fr-BE" sz="1100" dirty="0">
                          <a:solidFill>
                            <a:srgbClr val="0F5494"/>
                          </a:solidFill>
                        </a:rPr>
                        <a:t>EN 206</a:t>
                      </a:r>
                    </a:p>
                  </a:txBody>
                  <a:tcPr/>
                </a:tc>
                <a:tc>
                  <a:txBody>
                    <a:bodyPr/>
                    <a:lstStyle/>
                    <a:p>
                      <a:r>
                        <a:rPr lang="fr-BE" sz="1100" dirty="0">
                          <a:solidFill>
                            <a:srgbClr val="0F5494"/>
                          </a:solidFill>
                        </a:rPr>
                        <a:t>EN 13279</a:t>
                      </a:r>
                    </a:p>
                  </a:txBody>
                  <a:tcPr/>
                </a:tc>
                <a:tc>
                  <a:txBody>
                    <a:bodyPr/>
                    <a:lstStyle/>
                    <a:p>
                      <a:r>
                        <a:rPr lang="fr-BE" sz="1100" dirty="0">
                          <a:solidFill>
                            <a:srgbClr val="0F5494"/>
                          </a:solidFill>
                        </a:rPr>
                        <a:t>SDS of</a:t>
                      </a:r>
                      <a:r>
                        <a:rPr lang="fr-BE" sz="1100" baseline="0" dirty="0">
                          <a:solidFill>
                            <a:srgbClr val="0F5494"/>
                          </a:solidFill>
                        </a:rPr>
                        <a:t> </a:t>
                      </a:r>
                      <a:r>
                        <a:rPr lang="fr-BE" sz="1100" baseline="0" dirty="0" err="1">
                          <a:solidFill>
                            <a:srgbClr val="0F5494"/>
                          </a:solidFill>
                        </a:rPr>
                        <a:t>sector</a:t>
                      </a:r>
                      <a:r>
                        <a:rPr lang="fr-BE" sz="1100" baseline="0" dirty="0">
                          <a:solidFill>
                            <a:srgbClr val="0F5494"/>
                          </a:solidFill>
                        </a:rPr>
                        <a:t> </a:t>
                      </a:r>
                      <a:r>
                        <a:rPr lang="fr-BE" sz="1100" baseline="0" dirty="0" err="1">
                          <a:solidFill>
                            <a:srgbClr val="0F5494"/>
                          </a:solidFill>
                        </a:rPr>
                        <a:t>members</a:t>
                      </a:r>
                      <a:endParaRPr lang="fr-BE" sz="1100" dirty="0">
                        <a:solidFill>
                          <a:srgbClr val="0F5494"/>
                        </a:solidFill>
                      </a:endParaRPr>
                    </a:p>
                  </a:txBody>
                  <a:tcPr/>
                </a:tc>
                <a:extLst>
                  <a:ext uri="{0D108BD9-81ED-4DB2-BD59-A6C34878D82A}">
                    <a16:rowId xmlns:a16="http://schemas.microsoft.com/office/drawing/2014/main" val="3849592957"/>
                  </a:ext>
                </a:extLst>
              </a:tr>
              <a:tr h="710242">
                <a:tc>
                  <a:txBody>
                    <a:bodyPr/>
                    <a:lstStyle/>
                    <a:p>
                      <a:r>
                        <a:rPr lang="fr-BE" sz="1100" dirty="0" err="1">
                          <a:solidFill>
                            <a:srgbClr val="002060"/>
                          </a:solidFill>
                        </a:rPr>
                        <a:t>Number</a:t>
                      </a:r>
                      <a:r>
                        <a:rPr lang="fr-BE" sz="1100" dirty="0">
                          <a:solidFill>
                            <a:srgbClr val="002060"/>
                          </a:solidFill>
                        </a:rPr>
                        <a:t> of standard formulas </a:t>
                      </a:r>
                      <a:r>
                        <a:rPr lang="fr-BE" sz="1100" dirty="0" err="1">
                          <a:solidFill>
                            <a:srgbClr val="002060"/>
                          </a:solidFill>
                        </a:rPr>
                        <a:t>proposed</a:t>
                      </a:r>
                      <a:endParaRPr lang="fr-BE" sz="1100" dirty="0">
                        <a:solidFill>
                          <a:srgbClr val="002060"/>
                        </a:solidFill>
                      </a:endParaRPr>
                    </a:p>
                  </a:txBody>
                  <a:tcPr/>
                </a:tc>
                <a:tc>
                  <a:txBody>
                    <a:bodyPr/>
                    <a:lstStyle/>
                    <a:p>
                      <a:r>
                        <a:rPr lang="fr-BE" sz="1100" dirty="0">
                          <a:solidFill>
                            <a:srgbClr val="0F5494"/>
                          </a:solidFill>
                        </a:rPr>
                        <a:t>20</a:t>
                      </a:r>
                    </a:p>
                  </a:txBody>
                  <a:tcPr/>
                </a:tc>
                <a:tc>
                  <a:txBody>
                    <a:bodyPr/>
                    <a:lstStyle/>
                    <a:p>
                      <a:r>
                        <a:rPr lang="fr-BE" sz="1100" dirty="0">
                          <a:solidFill>
                            <a:srgbClr val="0F5494"/>
                          </a:solidFill>
                        </a:rPr>
                        <a:t>2 (</a:t>
                      </a:r>
                      <a:r>
                        <a:rPr lang="fr-BE" sz="1100" dirty="0" err="1">
                          <a:solidFill>
                            <a:srgbClr val="0F5494"/>
                          </a:solidFill>
                        </a:rPr>
                        <a:t>identical</a:t>
                      </a:r>
                      <a:r>
                        <a:rPr lang="fr-BE" sz="1100" dirty="0">
                          <a:solidFill>
                            <a:srgbClr val="0F5494"/>
                          </a:solidFill>
                        </a:rPr>
                        <a:t>)</a:t>
                      </a:r>
                    </a:p>
                  </a:txBody>
                  <a:tcPr/>
                </a:tc>
                <a:tc>
                  <a:txBody>
                    <a:bodyPr/>
                    <a:lstStyle/>
                    <a:p>
                      <a:r>
                        <a:rPr lang="fr-BE" sz="1100" dirty="0">
                          <a:solidFill>
                            <a:srgbClr val="0F5494"/>
                          </a:solidFill>
                        </a:rPr>
                        <a:t>1</a:t>
                      </a:r>
                    </a:p>
                  </a:txBody>
                  <a:tcPr/>
                </a:tc>
                <a:tc>
                  <a:txBody>
                    <a:bodyPr/>
                    <a:lstStyle/>
                    <a:p>
                      <a:r>
                        <a:rPr lang="fr-BE" sz="1100" dirty="0">
                          <a:solidFill>
                            <a:srgbClr val="0F5494"/>
                          </a:solidFill>
                        </a:rPr>
                        <a:t>18</a:t>
                      </a:r>
                    </a:p>
                  </a:txBody>
                  <a:tcPr/>
                </a:tc>
                <a:extLst>
                  <a:ext uri="{0D108BD9-81ED-4DB2-BD59-A6C34878D82A}">
                    <a16:rowId xmlns:a16="http://schemas.microsoft.com/office/drawing/2014/main" val="4283175087"/>
                  </a:ext>
                </a:extLst>
              </a:tr>
              <a:tr h="1711865">
                <a:tc>
                  <a:txBody>
                    <a:bodyPr/>
                    <a:lstStyle/>
                    <a:p>
                      <a:r>
                        <a:rPr lang="fr-BE" sz="1100" dirty="0" err="1">
                          <a:solidFill>
                            <a:srgbClr val="002060"/>
                          </a:solidFill>
                        </a:rPr>
                        <a:t>Degre</a:t>
                      </a:r>
                      <a:r>
                        <a:rPr lang="fr-BE" sz="1100" baseline="0" dirty="0" err="1">
                          <a:solidFill>
                            <a:srgbClr val="002060"/>
                          </a:solidFill>
                        </a:rPr>
                        <a:t>e</a:t>
                      </a:r>
                      <a:r>
                        <a:rPr lang="fr-BE" sz="1100" baseline="0" dirty="0">
                          <a:solidFill>
                            <a:srgbClr val="002060"/>
                          </a:solidFill>
                        </a:rPr>
                        <a:t> of </a:t>
                      </a:r>
                      <a:r>
                        <a:rPr lang="fr-BE" sz="1100" baseline="0" dirty="0" err="1">
                          <a:solidFill>
                            <a:srgbClr val="002060"/>
                          </a:solidFill>
                        </a:rPr>
                        <a:t>coverage</a:t>
                      </a:r>
                      <a:r>
                        <a:rPr lang="fr-BE" sz="1100" baseline="0" dirty="0">
                          <a:solidFill>
                            <a:srgbClr val="002060"/>
                          </a:solidFill>
                        </a:rPr>
                        <a:t> of </a:t>
                      </a:r>
                      <a:r>
                        <a:rPr lang="fr-BE" sz="1100" baseline="0" dirty="0" err="1">
                          <a:solidFill>
                            <a:srgbClr val="002060"/>
                          </a:solidFill>
                        </a:rPr>
                        <a:t>sector</a:t>
                      </a:r>
                      <a:r>
                        <a:rPr lang="fr-BE" sz="1100" baseline="0" dirty="0">
                          <a:solidFill>
                            <a:srgbClr val="002060"/>
                          </a:solidFill>
                        </a:rPr>
                        <a:t> </a:t>
                      </a:r>
                      <a:r>
                        <a:rPr lang="fr-BE" sz="1100" baseline="0" dirty="0" err="1">
                          <a:solidFill>
                            <a:srgbClr val="002060"/>
                          </a:solidFill>
                        </a:rPr>
                        <a:t>products</a:t>
                      </a:r>
                      <a:r>
                        <a:rPr lang="fr-BE" sz="1100" baseline="0" dirty="0">
                          <a:solidFill>
                            <a:srgbClr val="002060"/>
                          </a:solidFill>
                        </a:rPr>
                        <a:t> </a:t>
                      </a:r>
                      <a:r>
                        <a:rPr lang="fr-BE" sz="1100" baseline="0" dirty="0">
                          <a:solidFill>
                            <a:srgbClr val="FF0000"/>
                          </a:solidFill>
                        </a:rPr>
                        <a:t>(COM </a:t>
                      </a:r>
                      <a:r>
                        <a:rPr lang="fr-BE" sz="1100" baseline="0" dirty="0" err="1">
                          <a:solidFill>
                            <a:srgbClr val="FF0000"/>
                          </a:solidFill>
                        </a:rPr>
                        <a:t>analysis</a:t>
                      </a:r>
                      <a:r>
                        <a:rPr lang="fr-BE" sz="1100" baseline="0" dirty="0">
                          <a:solidFill>
                            <a:srgbClr val="FF0000"/>
                          </a:solidFill>
                        </a:rPr>
                        <a:t>)</a:t>
                      </a:r>
                      <a:endParaRPr lang="fr-BE" sz="1100" dirty="0">
                        <a:solidFill>
                          <a:srgbClr val="FF0000"/>
                        </a:solidFill>
                      </a:endParaRPr>
                    </a:p>
                  </a:txBody>
                  <a:tcPr/>
                </a:tc>
                <a:tc>
                  <a:txBody>
                    <a:bodyPr/>
                    <a:lstStyle/>
                    <a:p>
                      <a:r>
                        <a:rPr lang="fr-BE" sz="1100" dirty="0">
                          <a:solidFill>
                            <a:srgbClr val="FF0000"/>
                          </a:solidFill>
                        </a:rPr>
                        <a:t>100%?</a:t>
                      </a:r>
                    </a:p>
                  </a:txBody>
                  <a:tcPr/>
                </a:tc>
                <a:tc>
                  <a:txBody>
                    <a:bodyPr/>
                    <a:lstStyle/>
                    <a:p>
                      <a:r>
                        <a:rPr lang="fr-BE" sz="1100" dirty="0" err="1">
                          <a:solidFill>
                            <a:srgbClr val="FF0000"/>
                          </a:solidFill>
                        </a:rPr>
                        <a:t>Concretes</a:t>
                      </a:r>
                      <a:r>
                        <a:rPr lang="fr-BE" sz="1100" dirty="0">
                          <a:solidFill>
                            <a:srgbClr val="FF0000"/>
                          </a:solidFill>
                        </a:rPr>
                        <a:t> not </a:t>
                      </a:r>
                      <a:r>
                        <a:rPr lang="fr-BE" sz="1100" dirty="0" err="1">
                          <a:solidFill>
                            <a:srgbClr val="FF0000"/>
                          </a:solidFill>
                        </a:rPr>
                        <a:t>falling</a:t>
                      </a:r>
                      <a:r>
                        <a:rPr lang="fr-BE" sz="1100" dirty="0">
                          <a:solidFill>
                            <a:srgbClr val="FF0000"/>
                          </a:solidFill>
                        </a:rPr>
                        <a:t> in the scope of EN 206 (</a:t>
                      </a:r>
                      <a:r>
                        <a:rPr lang="fr-BE" sz="1100" dirty="0" err="1">
                          <a:solidFill>
                            <a:srgbClr val="FF0000"/>
                          </a:solidFill>
                        </a:rPr>
                        <a:t>aerated</a:t>
                      </a:r>
                      <a:r>
                        <a:rPr lang="fr-BE" sz="1100" dirty="0">
                          <a:solidFill>
                            <a:srgbClr val="FF0000"/>
                          </a:solidFill>
                        </a:rPr>
                        <a:t> </a:t>
                      </a:r>
                      <a:r>
                        <a:rPr lang="fr-BE" sz="1100" dirty="0" err="1">
                          <a:solidFill>
                            <a:srgbClr val="FF0000"/>
                          </a:solidFill>
                        </a:rPr>
                        <a:t>concrete</a:t>
                      </a:r>
                      <a:r>
                        <a:rPr lang="fr-BE" sz="1100" dirty="0">
                          <a:solidFill>
                            <a:srgbClr val="FF0000"/>
                          </a:solidFill>
                        </a:rPr>
                        <a:t>, </a:t>
                      </a:r>
                      <a:r>
                        <a:rPr lang="fr-BE" sz="1100" dirty="0" err="1">
                          <a:solidFill>
                            <a:srgbClr val="FF0000"/>
                          </a:solidFill>
                        </a:rPr>
                        <a:t>foamed</a:t>
                      </a:r>
                      <a:r>
                        <a:rPr lang="fr-BE" sz="1100" dirty="0">
                          <a:solidFill>
                            <a:srgbClr val="FF0000"/>
                          </a:solidFill>
                        </a:rPr>
                        <a:t> </a:t>
                      </a:r>
                      <a:r>
                        <a:rPr lang="fr-BE" sz="1100" dirty="0" err="1">
                          <a:solidFill>
                            <a:srgbClr val="FF0000"/>
                          </a:solidFill>
                        </a:rPr>
                        <a:t>concrete</a:t>
                      </a:r>
                      <a:r>
                        <a:rPr lang="fr-BE" sz="1100" dirty="0">
                          <a:solidFill>
                            <a:srgbClr val="FF0000"/>
                          </a:solidFill>
                        </a:rPr>
                        <a:t>, </a:t>
                      </a:r>
                      <a:r>
                        <a:rPr lang="fr-BE" sz="1100" dirty="0" err="1">
                          <a:solidFill>
                            <a:srgbClr val="FF0000"/>
                          </a:solidFill>
                        </a:rPr>
                        <a:t>concrete</a:t>
                      </a:r>
                      <a:r>
                        <a:rPr lang="fr-BE" sz="1100" dirty="0">
                          <a:solidFill>
                            <a:srgbClr val="FF0000"/>
                          </a:solidFill>
                        </a:rPr>
                        <a:t> </a:t>
                      </a:r>
                      <a:r>
                        <a:rPr lang="fr-BE" sz="1100" dirty="0" err="1">
                          <a:solidFill>
                            <a:srgbClr val="FF0000"/>
                          </a:solidFill>
                        </a:rPr>
                        <a:t>with</a:t>
                      </a:r>
                      <a:r>
                        <a:rPr lang="fr-BE" sz="1100" dirty="0">
                          <a:solidFill>
                            <a:srgbClr val="FF0000"/>
                          </a:solidFill>
                        </a:rPr>
                        <a:t> </a:t>
                      </a:r>
                      <a:r>
                        <a:rPr lang="fr-BE" sz="1100" dirty="0" err="1">
                          <a:solidFill>
                            <a:srgbClr val="FF0000"/>
                          </a:solidFill>
                        </a:rPr>
                        <a:t>density</a:t>
                      </a:r>
                      <a:r>
                        <a:rPr lang="fr-BE" sz="1100" dirty="0">
                          <a:solidFill>
                            <a:srgbClr val="FF0000"/>
                          </a:solidFill>
                        </a:rPr>
                        <a:t> </a:t>
                      </a:r>
                      <a:r>
                        <a:rPr lang="fr-BE" sz="1100" dirty="0" err="1">
                          <a:solidFill>
                            <a:srgbClr val="FF0000"/>
                          </a:solidFill>
                        </a:rPr>
                        <a:t>less</a:t>
                      </a:r>
                      <a:r>
                        <a:rPr lang="fr-BE" sz="1100" dirty="0">
                          <a:solidFill>
                            <a:srgbClr val="FF0000"/>
                          </a:solidFill>
                        </a:rPr>
                        <a:t> </a:t>
                      </a:r>
                      <a:r>
                        <a:rPr lang="fr-BE" sz="1100" dirty="0" err="1">
                          <a:solidFill>
                            <a:srgbClr val="FF0000"/>
                          </a:solidFill>
                        </a:rPr>
                        <a:t>than</a:t>
                      </a:r>
                      <a:r>
                        <a:rPr lang="fr-BE" sz="1100" dirty="0">
                          <a:solidFill>
                            <a:srgbClr val="FF0000"/>
                          </a:solidFill>
                        </a:rPr>
                        <a:t> 800 kg/m3, </a:t>
                      </a:r>
                      <a:r>
                        <a:rPr lang="fr-BE" sz="1100" dirty="0" err="1">
                          <a:solidFill>
                            <a:srgbClr val="FF0000"/>
                          </a:solidFill>
                        </a:rPr>
                        <a:t>refractory</a:t>
                      </a:r>
                      <a:r>
                        <a:rPr lang="fr-BE" sz="1100" dirty="0">
                          <a:solidFill>
                            <a:srgbClr val="FF0000"/>
                          </a:solidFill>
                        </a:rPr>
                        <a:t> </a:t>
                      </a:r>
                      <a:r>
                        <a:rPr lang="fr-BE" sz="1100" dirty="0" err="1">
                          <a:solidFill>
                            <a:srgbClr val="FF0000"/>
                          </a:solidFill>
                        </a:rPr>
                        <a:t>concrete</a:t>
                      </a:r>
                      <a:r>
                        <a:rPr lang="fr-BE" sz="1100" dirty="0">
                          <a:solidFill>
                            <a:srgbClr val="FF0000"/>
                          </a:solidFill>
                        </a:rPr>
                        <a:t>)?</a:t>
                      </a:r>
                    </a:p>
                  </a:txBody>
                  <a:tcPr/>
                </a:tc>
                <a:tc>
                  <a:txBody>
                    <a:bodyPr/>
                    <a:lstStyle/>
                    <a:p>
                      <a:pPr marL="285750" indent="-285750">
                        <a:buFont typeface="Arial" panose="020B0604020202020204" pitchFamily="34" charset="0"/>
                        <a:buChar char="•"/>
                      </a:pPr>
                      <a:r>
                        <a:rPr lang="fr-BE" sz="1100" dirty="0" err="1">
                          <a:solidFill>
                            <a:srgbClr val="FF0000"/>
                          </a:solidFill>
                        </a:rPr>
                        <a:t>Gypsum-based</a:t>
                      </a:r>
                      <a:r>
                        <a:rPr lang="fr-BE" sz="1100" baseline="0" dirty="0">
                          <a:solidFill>
                            <a:srgbClr val="FF0000"/>
                          </a:solidFill>
                        </a:rPr>
                        <a:t> building </a:t>
                      </a:r>
                      <a:r>
                        <a:rPr lang="fr-BE" sz="1100" baseline="0" dirty="0" err="1">
                          <a:solidFill>
                            <a:srgbClr val="FF0000"/>
                          </a:solidFill>
                        </a:rPr>
                        <a:t>plaster</a:t>
                      </a:r>
                      <a:r>
                        <a:rPr lang="fr-BE" sz="1100" baseline="0" dirty="0">
                          <a:solidFill>
                            <a:srgbClr val="FF0000"/>
                          </a:solidFill>
                        </a:rPr>
                        <a:t> (B2)</a:t>
                      </a:r>
                    </a:p>
                    <a:p>
                      <a:pPr marL="285750" indent="-285750">
                        <a:buFont typeface="Arial" panose="020B0604020202020204" pitchFamily="34" charset="0"/>
                        <a:buChar char="•"/>
                      </a:pPr>
                      <a:r>
                        <a:rPr lang="fr-BE" sz="1100" baseline="0" dirty="0" err="1">
                          <a:solidFill>
                            <a:srgbClr val="FF0000"/>
                          </a:solidFill>
                        </a:rPr>
                        <a:t>gypsum</a:t>
                      </a:r>
                      <a:r>
                        <a:rPr lang="fr-BE" sz="1100" baseline="0" dirty="0">
                          <a:solidFill>
                            <a:srgbClr val="FF0000"/>
                          </a:solidFill>
                        </a:rPr>
                        <a:t>-lime building </a:t>
                      </a:r>
                      <a:r>
                        <a:rPr lang="fr-BE" sz="1100" baseline="0" dirty="0" err="1">
                          <a:solidFill>
                            <a:srgbClr val="FF0000"/>
                          </a:solidFill>
                        </a:rPr>
                        <a:t>plaster</a:t>
                      </a:r>
                      <a:r>
                        <a:rPr lang="fr-BE" sz="1100" baseline="0" dirty="0">
                          <a:solidFill>
                            <a:srgbClr val="FF0000"/>
                          </a:solidFill>
                        </a:rPr>
                        <a:t> (B3) not </a:t>
                      </a:r>
                      <a:r>
                        <a:rPr lang="fr-BE" sz="1100" baseline="0" dirty="0" err="1">
                          <a:solidFill>
                            <a:srgbClr val="FF0000"/>
                          </a:solidFill>
                        </a:rPr>
                        <a:t>covered</a:t>
                      </a:r>
                      <a:endParaRPr lang="fr-BE" sz="1100" baseline="0" dirty="0">
                        <a:solidFill>
                          <a:srgbClr val="FF0000"/>
                        </a:solidFill>
                      </a:endParaRPr>
                    </a:p>
                  </a:txBody>
                  <a:tcPr/>
                </a:tc>
                <a:tc>
                  <a:txBody>
                    <a:bodyPr/>
                    <a:lstStyle/>
                    <a:p>
                      <a:r>
                        <a:rPr lang="fr-BE" sz="1100" dirty="0">
                          <a:solidFill>
                            <a:srgbClr val="FF0000"/>
                          </a:solidFill>
                        </a:rPr>
                        <a:t>100% (</a:t>
                      </a:r>
                      <a:r>
                        <a:rPr lang="fr-BE" sz="1100" dirty="0" err="1">
                          <a:solidFill>
                            <a:srgbClr val="FF0000"/>
                          </a:solidFill>
                        </a:rPr>
                        <a:t>taking</a:t>
                      </a:r>
                      <a:r>
                        <a:rPr lang="fr-BE" sz="1100" baseline="0" dirty="0">
                          <a:solidFill>
                            <a:srgbClr val="FF0000"/>
                          </a:solidFill>
                        </a:rPr>
                        <a:t> </a:t>
                      </a:r>
                      <a:r>
                        <a:rPr lang="fr-BE" sz="1100" baseline="0" dirty="0" err="1">
                          <a:solidFill>
                            <a:srgbClr val="FF0000"/>
                          </a:solidFill>
                        </a:rPr>
                        <a:t>into</a:t>
                      </a:r>
                      <a:r>
                        <a:rPr lang="fr-BE" sz="1100" baseline="0" dirty="0">
                          <a:solidFill>
                            <a:srgbClr val="FF0000"/>
                          </a:solidFill>
                        </a:rPr>
                        <a:t> </a:t>
                      </a:r>
                      <a:r>
                        <a:rPr lang="fr-BE" sz="1100" baseline="0" dirty="0" err="1">
                          <a:solidFill>
                            <a:srgbClr val="FF0000"/>
                          </a:solidFill>
                        </a:rPr>
                        <a:t>account</a:t>
                      </a:r>
                      <a:r>
                        <a:rPr lang="fr-BE" sz="1100" baseline="0" dirty="0">
                          <a:solidFill>
                            <a:srgbClr val="FF0000"/>
                          </a:solidFill>
                        </a:rPr>
                        <a:t> </a:t>
                      </a:r>
                      <a:r>
                        <a:rPr lang="fr-BE" sz="1100" baseline="0" dirty="0" err="1">
                          <a:solidFill>
                            <a:srgbClr val="FF0000"/>
                          </a:solidFill>
                        </a:rPr>
                        <a:t>that</a:t>
                      </a:r>
                      <a:r>
                        <a:rPr lang="fr-BE" sz="1100" baseline="0" dirty="0">
                          <a:solidFill>
                            <a:srgbClr val="FF0000"/>
                          </a:solidFill>
                        </a:rPr>
                        <a:t> ICG use </a:t>
                      </a:r>
                      <a:r>
                        <a:rPr lang="fr-BE" sz="1100" baseline="0" dirty="0" err="1">
                          <a:solidFill>
                            <a:srgbClr val="FF0000"/>
                          </a:solidFill>
                        </a:rPr>
                        <a:t>will</a:t>
                      </a:r>
                      <a:r>
                        <a:rPr lang="fr-BE" sz="1100" baseline="0" dirty="0">
                          <a:solidFill>
                            <a:srgbClr val="FF0000"/>
                          </a:solidFill>
                        </a:rPr>
                        <a:t> </a:t>
                      </a:r>
                      <a:r>
                        <a:rPr lang="fr-BE" sz="1100" baseline="0" dirty="0" err="1">
                          <a:solidFill>
                            <a:srgbClr val="FF0000"/>
                          </a:solidFill>
                        </a:rPr>
                        <a:t>also</a:t>
                      </a:r>
                      <a:r>
                        <a:rPr lang="fr-BE" sz="1100" baseline="0" dirty="0">
                          <a:solidFill>
                            <a:srgbClr val="FF0000"/>
                          </a:solidFill>
                        </a:rPr>
                        <a:t> </a:t>
                      </a:r>
                      <a:r>
                        <a:rPr lang="fr-BE" sz="1100" baseline="0" dirty="0" err="1">
                          <a:solidFill>
                            <a:srgbClr val="FF0000"/>
                          </a:solidFill>
                        </a:rPr>
                        <a:t>account</a:t>
                      </a:r>
                      <a:r>
                        <a:rPr lang="fr-BE" sz="1100" baseline="0" dirty="0">
                          <a:solidFill>
                            <a:srgbClr val="FF0000"/>
                          </a:solidFill>
                        </a:rPr>
                        <a:t> for a </a:t>
                      </a:r>
                      <a:r>
                        <a:rPr lang="fr-BE" sz="1100" baseline="0" dirty="0" err="1">
                          <a:solidFill>
                            <a:srgbClr val="FF0000"/>
                          </a:solidFill>
                        </a:rPr>
                        <a:t>number</a:t>
                      </a:r>
                      <a:r>
                        <a:rPr lang="fr-BE" sz="1100" baseline="0" dirty="0">
                          <a:solidFill>
                            <a:srgbClr val="FF0000"/>
                          </a:solidFill>
                        </a:rPr>
                        <a:t> of </a:t>
                      </a:r>
                      <a:r>
                        <a:rPr lang="fr-BE" sz="1100" baseline="0" dirty="0" err="1">
                          <a:solidFill>
                            <a:srgbClr val="FF0000"/>
                          </a:solidFill>
                        </a:rPr>
                        <a:t>products</a:t>
                      </a:r>
                      <a:r>
                        <a:rPr lang="fr-BE" sz="1100" baseline="0" dirty="0">
                          <a:solidFill>
                            <a:srgbClr val="FF0000"/>
                          </a:solidFill>
                        </a:rPr>
                        <a:t>)</a:t>
                      </a:r>
                      <a:endParaRPr lang="fr-BE" sz="1100" dirty="0">
                        <a:solidFill>
                          <a:srgbClr val="FF0000"/>
                        </a:solidFill>
                      </a:endParaRPr>
                    </a:p>
                  </a:txBody>
                  <a:tcPr/>
                </a:tc>
                <a:extLst>
                  <a:ext uri="{0D108BD9-81ED-4DB2-BD59-A6C34878D82A}">
                    <a16:rowId xmlns:a16="http://schemas.microsoft.com/office/drawing/2014/main" val="641240227"/>
                  </a:ext>
                </a:extLst>
              </a:tr>
            </a:tbl>
          </a:graphicData>
        </a:graphic>
      </p:graphicFrame>
      <p:sp>
        <p:nvSpPr>
          <p:cNvPr id="4" name="TextBox 3"/>
          <p:cNvSpPr txBox="1"/>
          <p:nvPr/>
        </p:nvSpPr>
        <p:spPr>
          <a:xfrm>
            <a:off x="2195736" y="6101102"/>
            <a:ext cx="6747360" cy="646331"/>
          </a:xfrm>
          <a:prstGeom prst="rect">
            <a:avLst/>
          </a:prstGeom>
          <a:solidFill>
            <a:schemeClr val="bg1"/>
          </a:solidFill>
        </p:spPr>
        <p:txBody>
          <a:bodyPr wrap="none" rtlCol="0">
            <a:spAutoFit/>
          </a:bodyPr>
          <a:lstStyle/>
          <a:p>
            <a:r>
              <a:rPr lang="fr-BE" sz="1200" dirty="0">
                <a:solidFill>
                  <a:srgbClr val="00B050"/>
                </a:solidFill>
              </a:rPr>
              <a:t>Petroleum</a:t>
            </a:r>
            <a:r>
              <a:rPr lang="fr-BE" sz="1200" b="0" dirty="0">
                <a:solidFill>
                  <a:srgbClr val="00B050"/>
                </a:solidFill>
              </a:rPr>
              <a:t>:</a:t>
            </a:r>
          </a:p>
          <a:p>
            <a:pPr marL="171450" indent="-171450">
              <a:buFont typeface="Arial" panose="020B0604020202020204" pitchFamily="34" charset="0"/>
              <a:buChar char="•"/>
            </a:pPr>
            <a:r>
              <a:rPr lang="fr-BE" sz="1200" b="0" dirty="0">
                <a:solidFill>
                  <a:srgbClr val="00B050"/>
                </a:solidFill>
              </a:rPr>
              <a:t>Mixtures </a:t>
            </a:r>
            <a:r>
              <a:rPr lang="fr-BE" sz="1200" b="0" dirty="0" err="1">
                <a:solidFill>
                  <a:srgbClr val="00B050"/>
                </a:solidFill>
              </a:rPr>
              <a:t>with</a:t>
            </a:r>
            <a:r>
              <a:rPr lang="fr-BE" sz="1200" b="0" dirty="0">
                <a:solidFill>
                  <a:srgbClr val="00B050"/>
                </a:solidFill>
              </a:rPr>
              <a:t> </a:t>
            </a:r>
            <a:r>
              <a:rPr lang="fr-BE" sz="1200" b="0" dirty="0" err="1">
                <a:solidFill>
                  <a:srgbClr val="00B050"/>
                </a:solidFill>
              </a:rPr>
              <a:t>different</a:t>
            </a:r>
            <a:r>
              <a:rPr lang="fr-BE" sz="1200" b="0" dirty="0">
                <a:solidFill>
                  <a:srgbClr val="00B050"/>
                </a:solidFill>
              </a:rPr>
              <a:t> classification </a:t>
            </a:r>
            <a:r>
              <a:rPr lang="fr-BE" sz="1200" b="0" dirty="0" err="1">
                <a:solidFill>
                  <a:srgbClr val="00B050"/>
                </a:solidFill>
              </a:rPr>
              <a:t>covered</a:t>
            </a:r>
            <a:r>
              <a:rPr lang="fr-BE" sz="1200" b="0" dirty="0">
                <a:solidFill>
                  <a:srgbClr val="00B050"/>
                </a:solidFill>
              </a:rPr>
              <a:t> by 1 notification</a:t>
            </a:r>
          </a:p>
          <a:p>
            <a:pPr marL="171450" indent="-171450">
              <a:buFont typeface="Arial" panose="020B0604020202020204" pitchFamily="34" charset="0"/>
              <a:buChar char="•"/>
            </a:pPr>
            <a:r>
              <a:rPr lang="fr-BE" sz="1200" b="0" dirty="0">
                <a:solidFill>
                  <a:srgbClr val="00B050"/>
                </a:solidFill>
              </a:rPr>
              <a:t>Information in notification </a:t>
            </a:r>
            <a:r>
              <a:rPr lang="fr-BE" sz="1200" b="0" dirty="0" err="1">
                <a:solidFill>
                  <a:srgbClr val="00B050"/>
                </a:solidFill>
              </a:rPr>
              <a:t>will</a:t>
            </a:r>
            <a:r>
              <a:rPr lang="fr-BE" sz="1200" b="0" dirty="0">
                <a:solidFill>
                  <a:srgbClr val="00B050"/>
                </a:solidFill>
              </a:rPr>
              <a:t> in </a:t>
            </a:r>
            <a:r>
              <a:rPr lang="fr-BE" sz="1200" b="0" dirty="0" err="1">
                <a:solidFill>
                  <a:srgbClr val="00B050"/>
                </a:solidFill>
              </a:rPr>
              <a:t>most</a:t>
            </a:r>
            <a:r>
              <a:rPr lang="fr-BE" sz="1200" b="0" dirty="0">
                <a:solidFill>
                  <a:srgbClr val="00B050"/>
                </a:solidFill>
              </a:rPr>
              <a:t> (if not all) cases </a:t>
            </a:r>
            <a:r>
              <a:rPr lang="fr-BE" sz="1200" b="0" dirty="0" err="1">
                <a:solidFill>
                  <a:srgbClr val="00B050"/>
                </a:solidFill>
              </a:rPr>
              <a:t>be</a:t>
            </a:r>
            <a:r>
              <a:rPr lang="fr-BE" sz="1200" b="0" dirty="0">
                <a:solidFill>
                  <a:srgbClr val="00B050"/>
                </a:solidFill>
              </a:rPr>
              <a:t> </a:t>
            </a:r>
            <a:r>
              <a:rPr lang="fr-BE" sz="1200" b="0" dirty="0" err="1">
                <a:solidFill>
                  <a:srgbClr val="00B050"/>
                </a:solidFill>
              </a:rPr>
              <a:t>less</a:t>
            </a:r>
            <a:r>
              <a:rPr lang="fr-BE" sz="1200" b="0" dirty="0">
                <a:solidFill>
                  <a:srgbClr val="00B050"/>
                </a:solidFill>
              </a:rPr>
              <a:t> </a:t>
            </a:r>
            <a:r>
              <a:rPr lang="fr-BE" sz="1200" b="0" dirty="0" err="1">
                <a:solidFill>
                  <a:srgbClr val="00B050"/>
                </a:solidFill>
              </a:rPr>
              <a:t>detailed</a:t>
            </a:r>
            <a:r>
              <a:rPr lang="fr-BE" sz="1200" b="0" dirty="0">
                <a:solidFill>
                  <a:srgbClr val="00B050"/>
                </a:solidFill>
              </a:rPr>
              <a:t> </a:t>
            </a:r>
            <a:r>
              <a:rPr lang="fr-BE" sz="1200" b="0" dirty="0" err="1">
                <a:solidFill>
                  <a:srgbClr val="00B050"/>
                </a:solidFill>
              </a:rPr>
              <a:t>than</a:t>
            </a:r>
            <a:r>
              <a:rPr lang="fr-BE" sz="1200" b="0" dirty="0">
                <a:solidFill>
                  <a:srgbClr val="00B050"/>
                </a:solidFill>
              </a:rPr>
              <a:t> SDS?</a:t>
            </a:r>
          </a:p>
        </p:txBody>
      </p:sp>
      <p:sp>
        <p:nvSpPr>
          <p:cNvPr id="5" name="TextBox 4"/>
          <p:cNvSpPr txBox="1"/>
          <p:nvPr/>
        </p:nvSpPr>
        <p:spPr>
          <a:xfrm>
            <a:off x="315715" y="5605496"/>
            <a:ext cx="7409401" cy="461665"/>
          </a:xfrm>
          <a:prstGeom prst="rect">
            <a:avLst/>
          </a:prstGeom>
          <a:noFill/>
        </p:spPr>
        <p:txBody>
          <a:bodyPr wrap="none" rtlCol="0">
            <a:spAutoFit/>
          </a:bodyPr>
          <a:lstStyle/>
          <a:p>
            <a:r>
              <a:rPr lang="fr-BE" sz="1200" dirty="0" err="1">
                <a:solidFill>
                  <a:srgbClr val="00B0F0"/>
                </a:solidFill>
              </a:rPr>
              <a:t>Cement</a:t>
            </a:r>
            <a:r>
              <a:rPr lang="fr-BE" sz="1200" dirty="0">
                <a:solidFill>
                  <a:srgbClr val="00B0F0"/>
                </a:solidFill>
              </a:rPr>
              <a:t>, </a:t>
            </a:r>
            <a:r>
              <a:rPr lang="fr-BE" sz="1200" dirty="0" err="1">
                <a:solidFill>
                  <a:srgbClr val="00B0F0"/>
                </a:solidFill>
              </a:rPr>
              <a:t>concrete</a:t>
            </a:r>
            <a:r>
              <a:rPr lang="fr-BE" sz="1200" dirty="0">
                <a:solidFill>
                  <a:srgbClr val="00B0F0"/>
                </a:solidFill>
              </a:rPr>
              <a:t>, </a:t>
            </a:r>
            <a:r>
              <a:rPr lang="fr-BE" sz="1200" dirty="0" err="1">
                <a:solidFill>
                  <a:srgbClr val="00B0F0"/>
                </a:solidFill>
              </a:rPr>
              <a:t>gypsum</a:t>
            </a:r>
            <a:r>
              <a:rPr lang="fr-BE" sz="1200" dirty="0">
                <a:solidFill>
                  <a:srgbClr val="00B0F0"/>
                </a:solidFill>
              </a:rPr>
              <a:t>:</a:t>
            </a:r>
          </a:p>
          <a:p>
            <a:r>
              <a:rPr lang="fr-BE" sz="1200" b="0" dirty="0">
                <a:solidFill>
                  <a:srgbClr val="00B0F0"/>
                </a:solidFill>
              </a:rPr>
              <a:t>How </a:t>
            </a:r>
            <a:r>
              <a:rPr lang="fr-BE" sz="1200" b="0" dirty="0" err="1">
                <a:solidFill>
                  <a:srgbClr val="00B0F0"/>
                </a:solidFill>
              </a:rPr>
              <a:t>does</a:t>
            </a:r>
            <a:r>
              <a:rPr lang="fr-BE" sz="1200" b="0" dirty="0">
                <a:solidFill>
                  <a:srgbClr val="00B0F0"/>
                </a:solidFill>
              </a:rPr>
              <a:t> information in </a:t>
            </a:r>
            <a:r>
              <a:rPr lang="fr-BE" sz="1200" b="0" dirty="0" err="1">
                <a:solidFill>
                  <a:srgbClr val="00B0F0"/>
                </a:solidFill>
              </a:rPr>
              <a:t>submission</a:t>
            </a:r>
            <a:r>
              <a:rPr lang="fr-BE" sz="1200" b="0" dirty="0">
                <a:solidFill>
                  <a:srgbClr val="00B0F0"/>
                </a:solidFill>
              </a:rPr>
              <a:t> relate to information in SDS (</a:t>
            </a:r>
            <a:r>
              <a:rPr lang="fr-BE" sz="1200" b="0" dirty="0" err="1">
                <a:solidFill>
                  <a:srgbClr val="00B0F0"/>
                </a:solidFill>
              </a:rPr>
              <a:t>concerning</a:t>
            </a:r>
            <a:r>
              <a:rPr lang="fr-BE" sz="1200" b="0" dirty="0">
                <a:solidFill>
                  <a:srgbClr val="00B0F0"/>
                </a:solidFill>
              </a:rPr>
              <a:t> composition)?</a:t>
            </a:r>
          </a:p>
        </p:txBody>
      </p:sp>
      <p:sp>
        <p:nvSpPr>
          <p:cNvPr id="6" name="Down Arrow 5"/>
          <p:cNvSpPr/>
          <p:nvPr/>
        </p:nvSpPr>
        <p:spPr>
          <a:xfrm>
            <a:off x="8100392" y="5282300"/>
            <a:ext cx="360040" cy="1099028"/>
          </a:xfrm>
          <a:prstGeom prst="downArrow">
            <a:avLst/>
          </a:prstGeom>
          <a:solidFill>
            <a:srgbClr val="00B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7" name="Down Arrow 6"/>
          <p:cNvSpPr/>
          <p:nvPr/>
        </p:nvSpPr>
        <p:spPr>
          <a:xfrm>
            <a:off x="6228184" y="5282633"/>
            <a:ext cx="288032" cy="330336"/>
          </a:xfrm>
          <a:prstGeom prst="downArrow">
            <a:avLst/>
          </a:prstGeom>
          <a:solidFill>
            <a:srgbClr val="00B0F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8" name="Down Arrow 7"/>
          <p:cNvSpPr/>
          <p:nvPr/>
        </p:nvSpPr>
        <p:spPr>
          <a:xfrm>
            <a:off x="4427984" y="5282633"/>
            <a:ext cx="288032" cy="330336"/>
          </a:xfrm>
          <a:prstGeom prst="downArrow">
            <a:avLst/>
          </a:prstGeom>
          <a:solidFill>
            <a:srgbClr val="00B0F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9" name="Down Arrow 8"/>
          <p:cNvSpPr/>
          <p:nvPr/>
        </p:nvSpPr>
        <p:spPr>
          <a:xfrm>
            <a:off x="2123728" y="5287696"/>
            <a:ext cx="288032" cy="330336"/>
          </a:xfrm>
          <a:prstGeom prst="downArrow">
            <a:avLst/>
          </a:prstGeom>
          <a:solidFill>
            <a:srgbClr val="00B0F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0" name="Rectangle 9"/>
          <p:cNvSpPr/>
          <p:nvPr/>
        </p:nvSpPr>
        <p:spPr>
          <a:xfrm>
            <a:off x="179512" y="3501008"/>
            <a:ext cx="8712968" cy="1781292"/>
          </a:xfrm>
          <a:prstGeom prst="rect">
            <a:avLst/>
          </a:prstGeom>
          <a:solidFill>
            <a:schemeClr val="bg1">
              <a:lumMod val="95000"/>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1" name="Slide Number Placeholder 10"/>
          <p:cNvSpPr>
            <a:spLocks noGrp="1"/>
          </p:cNvSpPr>
          <p:nvPr>
            <p:ph type="sldNum" sz="quarter" idx="12"/>
          </p:nvPr>
        </p:nvSpPr>
        <p:spPr/>
        <p:txBody>
          <a:bodyPr/>
          <a:lstStyle/>
          <a:p>
            <a:pPr>
              <a:defRPr/>
            </a:pPr>
            <a:fld id="{37EC8A20-BA03-4FF7-8742-03D8AD4CA4F4}" type="slidenum">
              <a:rPr lang="en-GB" smtClean="0"/>
              <a:pPr>
                <a:defRPr/>
              </a:pPr>
              <a:t>12</a:t>
            </a:fld>
            <a:endParaRPr lang="en-GB" dirty="0"/>
          </a:p>
        </p:txBody>
      </p:sp>
    </p:spTree>
    <p:extLst>
      <p:ext uri="{BB962C8B-B14F-4D97-AF65-F5344CB8AC3E}">
        <p14:creationId xmlns:p14="http://schemas.microsoft.com/office/powerpoint/2010/main" val="158656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COM’s</a:t>
            </a:r>
            <a:r>
              <a:rPr lang="fr-BE" dirty="0">
                <a:solidFill>
                  <a:srgbClr val="00B050"/>
                </a:solidFill>
              </a:rPr>
              <a:t> </a:t>
            </a:r>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(3)</a:t>
            </a:r>
          </a:p>
        </p:txBody>
      </p:sp>
      <p:graphicFrame>
        <p:nvGraphicFramePr>
          <p:cNvPr id="3" name="Table 2"/>
          <p:cNvGraphicFramePr>
            <a:graphicFrameLocks noGrp="1"/>
          </p:cNvGraphicFramePr>
          <p:nvPr>
            <p:extLst>
              <p:ext uri="{D42A27DB-BD31-4B8C-83A1-F6EECF244321}">
                <p14:modId xmlns:p14="http://schemas.microsoft.com/office/powerpoint/2010/main" val="429972297"/>
              </p:ext>
            </p:extLst>
          </p:nvPr>
        </p:nvGraphicFramePr>
        <p:xfrm>
          <a:off x="435837" y="2290301"/>
          <a:ext cx="8424936" cy="3456384"/>
        </p:xfrm>
        <a:graphic>
          <a:graphicData uri="http://schemas.openxmlformats.org/drawingml/2006/table">
            <a:tbl>
              <a:tblPr firstRow="1" bandRow="1">
                <a:tableStyleId>{2A488322-F2BA-4B5B-9748-0D474271808F}</a:tableStyleId>
              </a:tblPr>
              <a:tblGrid>
                <a:gridCol w="4212468">
                  <a:extLst>
                    <a:ext uri="{9D8B030D-6E8A-4147-A177-3AD203B41FA5}">
                      <a16:colId xmlns:a16="http://schemas.microsoft.com/office/drawing/2014/main" val="606765938"/>
                    </a:ext>
                  </a:extLst>
                </a:gridCol>
                <a:gridCol w="4212468">
                  <a:extLst>
                    <a:ext uri="{9D8B030D-6E8A-4147-A177-3AD203B41FA5}">
                      <a16:colId xmlns:a16="http://schemas.microsoft.com/office/drawing/2014/main" val="650470834"/>
                    </a:ext>
                  </a:extLst>
                </a:gridCol>
              </a:tblGrid>
              <a:tr h="476968">
                <a:tc>
                  <a:txBody>
                    <a:bodyPr/>
                    <a:lstStyle/>
                    <a:p>
                      <a:r>
                        <a:rPr lang="fr-BE" sz="1600" dirty="0" err="1"/>
                        <a:t>Derogation</a:t>
                      </a:r>
                      <a:r>
                        <a:rPr lang="fr-BE" sz="1600" dirty="0"/>
                        <a:t> </a:t>
                      </a:r>
                      <a:r>
                        <a:rPr lang="fr-BE" sz="1600" dirty="0" err="1"/>
                        <a:t>from</a:t>
                      </a:r>
                      <a:endParaRPr lang="fr-BE" sz="1600" dirty="0"/>
                    </a:p>
                  </a:txBody>
                  <a:tcPr/>
                </a:tc>
                <a:tc>
                  <a:txBody>
                    <a:bodyPr/>
                    <a:lstStyle/>
                    <a:p>
                      <a:r>
                        <a:rPr lang="fr-BE" sz="1600" dirty="0" err="1"/>
                        <a:t>Instead</a:t>
                      </a:r>
                      <a:endParaRPr lang="fr-BE" sz="1600" dirty="0"/>
                    </a:p>
                  </a:txBody>
                  <a:tcPr/>
                </a:tc>
                <a:extLst>
                  <a:ext uri="{0D108BD9-81ED-4DB2-BD59-A6C34878D82A}">
                    <a16:rowId xmlns:a16="http://schemas.microsoft.com/office/drawing/2014/main" val="422527728"/>
                  </a:ext>
                </a:extLst>
              </a:tr>
              <a:tr h="1489708">
                <a:tc>
                  <a:txBody>
                    <a:bodyPr/>
                    <a:lstStyle/>
                    <a:p>
                      <a:r>
                        <a:rPr lang="fr-BE" sz="1600" b="1" dirty="0"/>
                        <a:t>Section</a:t>
                      </a:r>
                      <a:r>
                        <a:rPr lang="fr-BE" sz="1600" b="1" baseline="0" dirty="0"/>
                        <a:t> 3.3.: </a:t>
                      </a:r>
                    </a:p>
                    <a:p>
                      <a:r>
                        <a:rPr lang="fr-BE" sz="1600" baseline="0" dirty="0"/>
                        <a:t>all mixture components </a:t>
                      </a:r>
                      <a:r>
                        <a:rPr lang="fr-BE" sz="1600" baseline="0" dirty="0" err="1"/>
                        <a:t>present</a:t>
                      </a:r>
                      <a:r>
                        <a:rPr lang="fr-BE" sz="1600" baseline="0" dirty="0"/>
                        <a:t> </a:t>
                      </a:r>
                    </a:p>
                    <a:p>
                      <a:pPr marL="285750" indent="-285750">
                        <a:buFontTx/>
                        <a:buChar char="-"/>
                      </a:pPr>
                      <a:r>
                        <a:rPr lang="fr-BE" sz="1600" baseline="0" dirty="0"/>
                        <a:t>&gt;= 0,1% (</a:t>
                      </a:r>
                      <a:r>
                        <a:rPr lang="fr-BE" sz="1600" baseline="0" dirty="0" err="1"/>
                        <a:t>hazardous</a:t>
                      </a:r>
                      <a:r>
                        <a:rPr lang="fr-BE" sz="1600" baseline="0" dirty="0"/>
                        <a:t>) or </a:t>
                      </a:r>
                    </a:p>
                    <a:p>
                      <a:pPr marL="285750" indent="-285750">
                        <a:buFontTx/>
                        <a:buChar char="-"/>
                      </a:pPr>
                      <a:r>
                        <a:rPr lang="fr-BE" sz="1600" baseline="0" dirty="0"/>
                        <a:t>&gt; 1% (non-</a:t>
                      </a:r>
                      <a:r>
                        <a:rPr lang="fr-BE" sz="1600" baseline="0" dirty="0" err="1"/>
                        <a:t>hazardous</a:t>
                      </a:r>
                      <a:r>
                        <a:rPr lang="fr-BE" sz="1600" baseline="0" dirty="0"/>
                        <a:t>) </a:t>
                      </a:r>
                    </a:p>
                    <a:p>
                      <a:pPr marL="0" indent="0">
                        <a:buFontTx/>
                        <a:buNone/>
                      </a:pPr>
                      <a:r>
                        <a:rPr lang="fr-BE" sz="1600" baseline="0" dirty="0" err="1"/>
                        <a:t>shall</a:t>
                      </a:r>
                      <a:r>
                        <a:rPr lang="fr-BE" sz="1600" baseline="0" dirty="0"/>
                        <a:t> </a:t>
                      </a:r>
                      <a:r>
                        <a:rPr lang="fr-BE" sz="1600" baseline="0" dirty="0" err="1"/>
                        <a:t>be</a:t>
                      </a:r>
                      <a:r>
                        <a:rPr lang="fr-BE" sz="1600" baseline="0" dirty="0"/>
                        <a:t> </a:t>
                      </a:r>
                      <a:r>
                        <a:rPr lang="fr-BE" sz="1600" baseline="0" dirty="0" err="1"/>
                        <a:t>indicated</a:t>
                      </a:r>
                      <a:endParaRPr lang="fr-BE" sz="1600" dirty="0"/>
                    </a:p>
                  </a:txBody>
                  <a:tcPr/>
                </a:tc>
                <a:tc>
                  <a:txBody>
                    <a:bodyPr/>
                    <a:lstStyle/>
                    <a:p>
                      <a:r>
                        <a:rPr lang="fr-BE" sz="1600" dirty="0" err="1"/>
                        <a:t>Allowed</a:t>
                      </a:r>
                      <a:r>
                        <a:rPr lang="fr-BE" sz="1600" dirty="0"/>
                        <a:t> to </a:t>
                      </a:r>
                      <a:r>
                        <a:rPr lang="fr-BE" sz="1600" dirty="0" err="1"/>
                        <a:t>indicate</a:t>
                      </a:r>
                      <a:r>
                        <a:rPr lang="fr-BE" sz="1600" baseline="0" dirty="0"/>
                        <a:t> </a:t>
                      </a:r>
                      <a:r>
                        <a:rPr lang="fr-BE" sz="1600" baseline="0" dirty="0" err="1"/>
                        <a:t>o</a:t>
                      </a:r>
                      <a:r>
                        <a:rPr lang="fr-BE" sz="1600" dirty="0" err="1"/>
                        <a:t>nly</a:t>
                      </a:r>
                      <a:r>
                        <a:rPr lang="fr-BE" sz="1600" dirty="0"/>
                        <a:t> the mixture components </a:t>
                      </a:r>
                      <a:r>
                        <a:rPr lang="fr-BE" sz="1600" dirty="0" err="1"/>
                        <a:t>specified</a:t>
                      </a:r>
                      <a:r>
                        <a:rPr lang="fr-BE" sz="1600" baseline="0" dirty="0"/>
                        <a:t> in the standard formula/</a:t>
                      </a:r>
                      <a:r>
                        <a:rPr lang="fr-BE" sz="1600" baseline="0" dirty="0" err="1"/>
                        <a:t>Safety</a:t>
                      </a:r>
                      <a:r>
                        <a:rPr lang="fr-BE" sz="1600" baseline="0" dirty="0"/>
                        <a:t> Data </a:t>
                      </a:r>
                      <a:r>
                        <a:rPr lang="fr-BE" sz="1600" baseline="0" dirty="0" err="1"/>
                        <a:t>Sheet</a:t>
                      </a:r>
                      <a:r>
                        <a:rPr lang="fr-BE" sz="1600" baseline="0" dirty="0"/>
                        <a:t>*</a:t>
                      </a:r>
                      <a:endParaRPr lang="fr-BE" sz="1600" dirty="0"/>
                    </a:p>
                  </a:txBody>
                  <a:tcPr/>
                </a:tc>
                <a:extLst>
                  <a:ext uri="{0D108BD9-81ED-4DB2-BD59-A6C34878D82A}">
                    <a16:rowId xmlns:a16="http://schemas.microsoft.com/office/drawing/2014/main" val="1443716717"/>
                  </a:ext>
                </a:extLst>
              </a:tr>
              <a:tr h="1489708">
                <a:tc>
                  <a:txBody>
                    <a:bodyPr/>
                    <a:lstStyle/>
                    <a:p>
                      <a:r>
                        <a:rPr lang="fr-BE" sz="1600" b="1" dirty="0"/>
                        <a:t>Section</a:t>
                      </a:r>
                      <a:r>
                        <a:rPr lang="fr-BE" sz="1600" b="1" baseline="0" dirty="0"/>
                        <a:t>s 3.4.1. and 3.4.2. </a:t>
                      </a:r>
                      <a:r>
                        <a:rPr lang="fr-BE" sz="1600" b="1" baseline="0" dirty="0" err="1"/>
                        <a:t>with</a:t>
                      </a:r>
                      <a:r>
                        <a:rPr lang="fr-BE" sz="1600" b="1" baseline="0" dirty="0"/>
                        <a:t> Tables 1 and Tables 2</a:t>
                      </a:r>
                      <a:r>
                        <a:rPr lang="fr-BE" sz="1600" baseline="0" dirty="0"/>
                        <a:t>, </a:t>
                      </a:r>
                    </a:p>
                    <a:p>
                      <a:r>
                        <a:rPr lang="fr-BE" sz="1600" baseline="0" dirty="0" err="1"/>
                        <a:t>specifying</a:t>
                      </a:r>
                      <a:r>
                        <a:rPr lang="fr-BE" sz="1600" baseline="0" dirty="0"/>
                        <a:t> the maximum </a:t>
                      </a:r>
                      <a:r>
                        <a:rPr lang="fr-BE" sz="1600" baseline="0" dirty="0" err="1"/>
                        <a:t>widths</a:t>
                      </a:r>
                      <a:r>
                        <a:rPr lang="fr-BE" sz="1600" baseline="0" dirty="0"/>
                        <a:t> of the </a:t>
                      </a:r>
                      <a:r>
                        <a:rPr lang="fr-BE" sz="1600" baseline="0" dirty="0" err="1"/>
                        <a:t>concentation</a:t>
                      </a:r>
                      <a:r>
                        <a:rPr lang="fr-BE" sz="1600" baseline="0" dirty="0"/>
                        <a:t> ranges to </a:t>
                      </a:r>
                      <a:r>
                        <a:rPr lang="fr-BE" sz="1600" baseline="0" dirty="0" err="1"/>
                        <a:t>be</a:t>
                      </a:r>
                      <a:r>
                        <a:rPr lang="fr-BE" sz="1600" baseline="0" dirty="0"/>
                        <a:t> </a:t>
                      </a:r>
                      <a:r>
                        <a:rPr lang="fr-BE" sz="1600" baseline="0" dirty="0" err="1"/>
                        <a:t>used</a:t>
                      </a:r>
                      <a:r>
                        <a:rPr lang="fr-BE" sz="1600" baseline="0" dirty="0"/>
                        <a:t> in a </a:t>
                      </a:r>
                      <a:r>
                        <a:rPr lang="fr-BE" sz="1600" baseline="0" dirty="0" err="1"/>
                        <a:t>submission</a:t>
                      </a:r>
                      <a:endParaRPr lang="fr-BE" sz="1600" dirty="0"/>
                    </a:p>
                  </a:txBody>
                  <a:tcPr/>
                </a:tc>
                <a:tc>
                  <a:txBody>
                    <a:bodyPr/>
                    <a:lstStyle/>
                    <a:p>
                      <a:r>
                        <a:rPr lang="fr-BE" sz="1600" dirty="0" err="1"/>
                        <a:t>Allowed</a:t>
                      </a:r>
                      <a:r>
                        <a:rPr lang="fr-BE" sz="1600" dirty="0"/>
                        <a:t> to </a:t>
                      </a:r>
                      <a:r>
                        <a:rPr lang="fr-BE" sz="1600" dirty="0" err="1"/>
                        <a:t>provide</a:t>
                      </a:r>
                      <a:r>
                        <a:rPr lang="fr-BE" sz="1600" dirty="0"/>
                        <a:t> the concentration range</a:t>
                      </a:r>
                      <a:r>
                        <a:rPr lang="fr-BE" sz="1600" baseline="0" dirty="0"/>
                        <a:t> as </a:t>
                      </a:r>
                      <a:r>
                        <a:rPr lang="fr-BE" sz="1600" baseline="0" dirty="0" err="1"/>
                        <a:t>specified</a:t>
                      </a:r>
                      <a:r>
                        <a:rPr lang="fr-BE" sz="1600" baseline="0" dirty="0"/>
                        <a:t> in the standard formula/</a:t>
                      </a:r>
                      <a:r>
                        <a:rPr lang="fr-BE" sz="1600" baseline="0" dirty="0" err="1"/>
                        <a:t>Safety</a:t>
                      </a:r>
                      <a:r>
                        <a:rPr lang="fr-BE" sz="1600" baseline="0" dirty="0"/>
                        <a:t> Data </a:t>
                      </a:r>
                      <a:r>
                        <a:rPr lang="fr-BE" sz="1600" baseline="0" dirty="0" err="1"/>
                        <a:t>Sheet</a:t>
                      </a:r>
                      <a:r>
                        <a:rPr lang="fr-BE" sz="1600" baseline="0" dirty="0"/>
                        <a:t>*</a:t>
                      </a:r>
                      <a:endParaRPr lang="fr-BE" sz="1600" dirty="0"/>
                    </a:p>
                  </a:txBody>
                  <a:tcPr/>
                </a:tc>
                <a:extLst>
                  <a:ext uri="{0D108BD9-81ED-4DB2-BD59-A6C34878D82A}">
                    <a16:rowId xmlns:a16="http://schemas.microsoft.com/office/drawing/2014/main" val="3695381297"/>
                  </a:ext>
                </a:extLst>
              </a:tr>
            </a:tbl>
          </a:graphicData>
        </a:graphic>
      </p:graphicFrame>
      <p:sp>
        <p:nvSpPr>
          <p:cNvPr id="5" name="TextBox 4"/>
          <p:cNvSpPr txBox="1"/>
          <p:nvPr/>
        </p:nvSpPr>
        <p:spPr>
          <a:xfrm>
            <a:off x="435837" y="5805264"/>
            <a:ext cx="3089115" cy="338554"/>
          </a:xfrm>
          <a:prstGeom prst="rect">
            <a:avLst/>
          </a:prstGeom>
          <a:noFill/>
        </p:spPr>
        <p:txBody>
          <a:bodyPr wrap="none" rtlCol="0">
            <a:spAutoFit/>
          </a:bodyPr>
          <a:lstStyle/>
          <a:p>
            <a:r>
              <a:rPr lang="fr-BE" sz="1600" b="0" dirty="0">
                <a:solidFill>
                  <a:schemeClr val="tx1"/>
                </a:solidFill>
              </a:rPr>
              <a:t>*</a:t>
            </a:r>
            <a:r>
              <a:rPr lang="fr-BE" sz="1600" b="0" dirty="0" err="1">
                <a:solidFill>
                  <a:schemeClr val="tx1"/>
                </a:solidFill>
              </a:rPr>
              <a:t>whichever</a:t>
            </a:r>
            <a:r>
              <a:rPr lang="fr-BE" sz="1600" b="0" dirty="0">
                <a:solidFill>
                  <a:schemeClr val="tx1"/>
                </a:solidFill>
              </a:rPr>
              <a:t> </a:t>
            </a:r>
            <a:r>
              <a:rPr lang="fr-BE" sz="1600" b="0" dirty="0" err="1">
                <a:solidFill>
                  <a:schemeClr val="tx1"/>
                </a:solidFill>
              </a:rPr>
              <a:t>is</a:t>
            </a:r>
            <a:r>
              <a:rPr lang="fr-BE" sz="1600" b="0" dirty="0">
                <a:solidFill>
                  <a:schemeClr val="tx1"/>
                </a:solidFill>
              </a:rPr>
              <a:t> more </a:t>
            </a:r>
            <a:r>
              <a:rPr lang="fr-BE" sz="1600" b="0" dirty="0" err="1">
                <a:solidFill>
                  <a:schemeClr val="tx1"/>
                </a:solidFill>
              </a:rPr>
              <a:t>detailed</a:t>
            </a:r>
            <a:endParaRPr lang="fr-BE" sz="1600" b="0" dirty="0">
              <a:solidFill>
                <a:schemeClr val="tx1"/>
              </a:solidFill>
            </a:endParaRPr>
          </a:p>
        </p:txBody>
      </p:sp>
      <p:sp>
        <p:nvSpPr>
          <p:cNvPr id="7" name="Rectangle 6"/>
          <p:cNvSpPr/>
          <p:nvPr/>
        </p:nvSpPr>
        <p:spPr>
          <a:xfrm>
            <a:off x="0" y="1412776"/>
            <a:ext cx="4572000" cy="646331"/>
          </a:xfrm>
          <a:prstGeom prst="rect">
            <a:avLst/>
          </a:prstGeom>
        </p:spPr>
        <p:txBody>
          <a:bodyPr>
            <a:spAutoFit/>
          </a:bodyPr>
          <a:lstStyle/>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Components’ </a:t>
            </a:r>
            <a:r>
              <a:rPr lang="fr-BE" sz="1800" b="0" dirty="0" err="1">
                <a:solidFill>
                  <a:srgbClr val="0F5494"/>
                </a:solidFill>
                <a:sym typeface="Wingdings" panose="05000000000000000000" pitchFamily="2" charset="2"/>
              </a:rPr>
              <a:t>identity</a:t>
            </a:r>
            <a:endParaRPr lang="fr-BE" sz="1800" b="0" dirty="0">
              <a:solidFill>
                <a:srgbClr val="0F5494"/>
              </a:solidFill>
              <a:sym typeface="Wingdings" panose="05000000000000000000" pitchFamily="2" charset="2"/>
            </a:endParaRPr>
          </a:p>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Components’ concentration</a:t>
            </a:r>
          </a:p>
        </p:txBody>
      </p:sp>
      <p:pic>
        <p:nvPicPr>
          <p:cNvPr id="9" name="Picture 8"/>
          <p:cNvPicPr>
            <a:picLocks noChangeAspect="1"/>
          </p:cNvPicPr>
          <p:nvPr/>
        </p:nvPicPr>
        <p:blipFill>
          <a:blip r:embed="rId2"/>
          <a:stretch>
            <a:fillRect/>
          </a:stretch>
        </p:blipFill>
        <p:spPr>
          <a:xfrm>
            <a:off x="4212496" y="1347807"/>
            <a:ext cx="800395" cy="711300"/>
          </a:xfrm>
          <a:prstGeom prst="rect">
            <a:avLst/>
          </a:prstGeom>
        </p:spPr>
      </p:pic>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13</a:t>
            </a:fld>
            <a:endParaRPr lang="en-GB" dirty="0"/>
          </a:p>
        </p:txBody>
      </p:sp>
    </p:spTree>
    <p:extLst>
      <p:ext uri="{BB962C8B-B14F-4D97-AF65-F5344CB8AC3E}">
        <p14:creationId xmlns:p14="http://schemas.microsoft.com/office/powerpoint/2010/main" val="92092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COM’s</a:t>
            </a:r>
            <a:r>
              <a:rPr lang="fr-BE" dirty="0">
                <a:solidFill>
                  <a:srgbClr val="00B050"/>
                </a:solidFill>
              </a:rPr>
              <a:t> </a:t>
            </a:r>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(4)</a:t>
            </a:r>
          </a:p>
        </p:txBody>
      </p:sp>
      <p:graphicFrame>
        <p:nvGraphicFramePr>
          <p:cNvPr id="3" name="Table 2"/>
          <p:cNvGraphicFramePr>
            <a:graphicFrameLocks noGrp="1"/>
          </p:cNvGraphicFramePr>
          <p:nvPr>
            <p:extLst>
              <p:ext uri="{D42A27DB-BD31-4B8C-83A1-F6EECF244321}">
                <p14:modId xmlns:p14="http://schemas.microsoft.com/office/powerpoint/2010/main" val="2689963314"/>
              </p:ext>
            </p:extLst>
          </p:nvPr>
        </p:nvGraphicFramePr>
        <p:xfrm>
          <a:off x="323528" y="1628800"/>
          <a:ext cx="8672668" cy="4317448"/>
        </p:xfrm>
        <a:graphic>
          <a:graphicData uri="http://schemas.openxmlformats.org/drawingml/2006/table">
            <a:tbl>
              <a:tblPr firstRow="1" bandRow="1">
                <a:tableStyleId>{2A488322-F2BA-4B5B-9748-0D474271808F}</a:tableStyleId>
              </a:tblPr>
              <a:tblGrid>
                <a:gridCol w="4336334">
                  <a:extLst>
                    <a:ext uri="{9D8B030D-6E8A-4147-A177-3AD203B41FA5}">
                      <a16:colId xmlns:a16="http://schemas.microsoft.com/office/drawing/2014/main" val="606765938"/>
                    </a:ext>
                  </a:extLst>
                </a:gridCol>
                <a:gridCol w="4336334">
                  <a:extLst>
                    <a:ext uri="{9D8B030D-6E8A-4147-A177-3AD203B41FA5}">
                      <a16:colId xmlns:a16="http://schemas.microsoft.com/office/drawing/2014/main" val="650470834"/>
                    </a:ext>
                  </a:extLst>
                </a:gridCol>
              </a:tblGrid>
              <a:tr h="476968">
                <a:tc>
                  <a:txBody>
                    <a:bodyPr/>
                    <a:lstStyle/>
                    <a:p>
                      <a:r>
                        <a:rPr lang="fr-BE" sz="1600" dirty="0" err="1"/>
                        <a:t>Derogation</a:t>
                      </a:r>
                      <a:r>
                        <a:rPr lang="fr-BE" sz="1600" dirty="0"/>
                        <a:t> </a:t>
                      </a:r>
                      <a:r>
                        <a:rPr lang="fr-BE" sz="1600" dirty="0" err="1"/>
                        <a:t>from</a:t>
                      </a:r>
                      <a:endParaRPr lang="fr-BE" sz="1600" dirty="0"/>
                    </a:p>
                  </a:txBody>
                  <a:tcPr/>
                </a:tc>
                <a:tc>
                  <a:txBody>
                    <a:bodyPr/>
                    <a:lstStyle/>
                    <a:p>
                      <a:r>
                        <a:rPr lang="fr-BE" sz="1600" dirty="0" err="1"/>
                        <a:t>Instead</a:t>
                      </a:r>
                      <a:endParaRPr lang="fr-BE" sz="1600" dirty="0"/>
                    </a:p>
                  </a:txBody>
                  <a:tcPr/>
                </a:tc>
                <a:extLst>
                  <a:ext uri="{0D108BD9-81ED-4DB2-BD59-A6C34878D82A}">
                    <a16:rowId xmlns:a16="http://schemas.microsoft.com/office/drawing/2014/main" val="422527728"/>
                  </a:ext>
                </a:extLst>
              </a:tr>
              <a:tr h="1489708">
                <a:tc>
                  <a:txBody>
                    <a:bodyPr/>
                    <a:lstStyle/>
                    <a:p>
                      <a:r>
                        <a:rPr lang="fr-BE" sz="1600" b="1" dirty="0"/>
                        <a:t>Section</a:t>
                      </a:r>
                      <a:r>
                        <a:rPr lang="fr-BE" sz="1600" b="1" baseline="0" dirty="0"/>
                        <a:t> 4.1, </a:t>
                      </a:r>
                      <a:r>
                        <a:rPr lang="fr-BE" sz="1600" b="1" baseline="0" dirty="0" err="1"/>
                        <a:t>fourth</a:t>
                      </a:r>
                      <a:r>
                        <a:rPr lang="fr-BE" sz="1600" b="1" baseline="0" dirty="0"/>
                        <a:t> </a:t>
                      </a:r>
                      <a:r>
                        <a:rPr lang="fr-BE" sz="1600" b="1" baseline="0" dirty="0" err="1"/>
                        <a:t>indent</a:t>
                      </a:r>
                      <a:r>
                        <a:rPr lang="fr-BE" sz="1600" b="1" baseline="0" dirty="0"/>
                        <a:t>: </a:t>
                      </a:r>
                    </a:p>
                    <a:p>
                      <a:r>
                        <a:rPr lang="fr-BE" sz="1600" baseline="0" dirty="0"/>
                        <a:t>Update </a:t>
                      </a:r>
                      <a:r>
                        <a:rPr lang="fr-BE" sz="1600" baseline="0" dirty="0" err="1"/>
                        <a:t>required</a:t>
                      </a:r>
                      <a:r>
                        <a:rPr lang="fr-BE" sz="1600" baseline="0" dirty="0"/>
                        <a:t> if</a:t>
                      </a:r>
                    </a:p>
                    <a:p>
                      <a:pPr marL="342900" indent="-342900">
                        <a:buAutoNum type="alphaLcParenBoth"/>
                      </a:pPr>
                      <a:r>
                        <a:rPr lang="fr-BE" sz="1600" baseline="0" dirty="0"/>
                        <a:t>addition, substitution, or </a:t>
                      </a:r>
                      <a:r>
                        <a:rPr lang="fr-BE" sz="1600" baseline="0" dirty="0" err="1"/>
                        <a:t>deletion</a:t>
                      </a:r>
                      <a:r>
                        <a:rPr lang="fr-BE" sz="1600" baseline="0" dirty="0"/>
                        <a:t> of one or more components in the mixture </a:t>
                      </a:r>
                    </a:p>
                    <a:p>
                      <a:pPr marL="342900" indent="-342900">
                        <a:buAutoNum type="alphaLcParenBoth"/>
                      </a:pPr>
                      <a:r>
                        <a:rPr lang="fr-BE" sz="1600" baseline="0" dirty="0"/>
                        <a:t>change in the concentration of a component </a:t>
                      </a:r>
                      <a:r>
                        <a:rPr lang="fr-BE" sz="1600" baseline="0" dirty="0" err="1"/>
                        <a:t>beyond</a:t>
                      </a:r>
                      <a:r>
                        <a:rPr lang="fr-BE" sz="1600" baseline="0" dirty="0"/>
                        <a:t> </a:t>
                      </a:r>
                      <a:r>
                        <a:rPr lang="fr-BE" sz="1600" baseline="0" dirty="0" err="1"/>
                        <a:t>allowed</a:t>
                      </a:r>
                      <a:r>
                        <a:rPr lang="fr-BE" sz="1600" baseline="0" dirty="0"/>
                        <a:t> ranges</a:t>
                      </a:r>
                    </a:p>
                    <a:p>
                      <a:pPr marL="342900" indent="-342900">
                        <a:buAutoNum type="alphaLcParenBoth"/>
                      </a:pPr>
                      <a:r>
                        <a:rPr lang="fr-BE" sz="1600" baseline="0" dirty="0"/>
                        <a:t>change in exact concentration </a:t>
                      </a:r>
                      <a:r>
                        <a:rPr lang="fr-BE" sz="1600" baseline="0" dirty="0" err="1"/>
                        <a:t>beyond</a:t>
                      </a:r>
                      <a:r>
                        <a:rPr lang="fr-BE" sz="1600" baseline="0" dirty="0"/>
                        <a:t> </a:t>
                      </a:r>
                      <a:r>
                        <a:rPr lang="fr-BE" sz="1600" baseline="0" dirty="0" err="1"/>
                        <a:t>allowed</a:t>
                      </a:r>
                      <a:r>
                        <a:rPr lang="fr-BE" sz="1600" baseline="0" dirty="0"/>
                        <a:t> </a:t>
                      </a:r>
                      <a:r>
                        <a:rPr lang="fr-BE" sz="1600" baseline="0" dirty="0" err="1"/>
                        <a:t>limits</a:t>
                      </a:r>
                      <a:endParaRPr lang="fr-BE" sz="1600" dirty="0"/>
                    </a:p>
                  </a:txBody>
                  <a:tcPr/>
                </a:tc>
                <a:tc>
                  <a:txBody>
                    <a:bodyPr/>
                    <a:lstStyle/>
                    <a:p>
                      <a:pPr marL="285750" indent="-285750">
                        <a:buFont typeface="Arial" panose="020B0604020202020204" pitchFamily="34" charset="0"/>
                        <a:buChar char="•"/>
                      </a:pPr>
                      <a:r>
                        <a:rPr lang="fr-BE" sz="1600" dirty="0"/>
                        <a:t>Information</a:t>
                      </a:r>
                      <a:r>
                        <a:rPr lang="fr-BE" sz="1600" baseline="0" dirty="0"/>
                        <a:t> </a:t>
                      </a:r>
                      <a:r>
                        <a:rPr lang="fr-BE" sz="1600" baseline="0" dirty="0" err="1"/>
                        <a:t>submitted</a:t>
                      </a:r>
                      <a:r>
                        <a:rPr lang="fr-BE" sz="1600" baseline="0" dirty="0"/>
                        <a:t> </a:t>
                      </a:r>
                      <a:r>
                        <a:rPr lang="fr-BE" sz="1600" baseline="0" dirty="0" err="1"/>
                        <a:t>according</a:t>
                      </a:r>
                      <a:r>
                        <a:rPr lang="fr-BE" sz="1600" baseline="0" dirty="0"/>
                        <a:t> to </a:t>
                      </a:r>
                      <a:r>
                        <a:rPr lang="fr-BE" sz="1600" u="sng" baseline="0" dirty="0"/>
                        <a:t>standard formula</a:t>
                      </a:r>
                      <a:r>
                        <a:rPr lang="fr-BE" sz="1600" baseline="0" dirty="0"/>
                        <a:t>: update if mixture composition no longer corresponds to standard formula</a:t>
                      </a:r>
                    </a:p>
                    <a:p>
                      <a:pPr marL="285750" indent="-285750">
                        <a:buFont typeface="Arial" panose="020B0604020202020204" pitchFamily="34" charset="0"/>
                        <a:buChar char="•"/>
                      </a:pPr>
                      <a:endParaRPr lang="fr-BE" sz="1600" baseline="0" dirty="0"/>
                    </a:p>
                    <a:p>
                      <a:pPr marL="285750" indent="-285750">
                        <a:buFont typeface="Arial" panose="020B0604020202020204" pitchFamily="34" charset="0"/>
                        <a:buChar char="•"/>
                      </a:pPr>
                      <a:r>
                        <a:rPr lang="fr-BE" sz="1600" baseline="0" dirty="0"/>
                        <a:t>Information </a:t>
                      </a:r>
                      <a:r>
                        <a:rPr lang="fr-BE" sz="1600" baseline="0" dirty="0" err="1"/>
                        <a:t>submitted</a:t>
                      </a:r>
                      <a:r>
                        <a:rPr lang="fr-BE" sz="1600" baseline="0" dirty="0"/>
                        <a:t> </a:t>
                      </a:r>
                      <a:r>
                        <a:rPr lang="fr-BE" sz="1600" baseline="0" dirty="0" err="1"/>
                        <a:t>according</a:t>
                      </a:r>
                      <a:r>
                        <a:rPr lang="fr-BE" sz="1600" baseline="0" dirty="0"/>
                        <a:t> to </a:t>
                      </a:r>
                      <a:r>
                        <a:rPr lang="fr-BE" sz="1600" u="sng" baseline="0" dirty="0"/>
                        <a:t>SDS</a:t>
                      </a:r>
                      <a:r>
                        <a:rPr lang="fr-BE" sz="1600" baseline="0" dirty="0"/>
                        <a:t>: update if SDS section 3 </a:t>
                      </a:r>
                      <a:r>
                        <a:rPr lang="fr-BE" sz="1600" baseline="0" dirty="0" err="1"/>
                        <a:t>is</a:t>
                      </a:r>
                      <a:r>
                        <a:rPr lang="fr-BE" sz="1600" baseline="0" dirty="0"/>
                        <a:t> </a:t>
                      </a:r>
                      <a:r>
                        <a:rPr lang="fr-BE" sz="1600" baseline="0" dirty="0" err="1"/>
                        <a:t>updated</a:t>
                      </a:r>
                      <a:endParaRPr lang="fr-BE" sz="1600" dirty="0"/>
                    </a:p>
                  </a:txBody>
                  <a:tcPr/>
                </a:tc>
                <a:extLst>
                  <a:ext uri="{0D108BD9-81ED-4DB2-BD59-A6C34878D82A}">
                    <a16:rowId xmlns:a16="http://schemas.microsoft.com/office/drawing/2014/main" val="1443716717"/>
                  </a:ext>
                </a:extLst>
              </a:tr>
              <a:tr h="1489708">
                <a:tc>
                  <a:txBody>
                    <a:bodyPr/>
                    <a:lstStyle/>
                    <a:p>
                      <a:r>
                        <a:rPr lang="fr-BE" sz="1600" b="1" dirty="0"/>
                        <a:t>Section</a:t>
                      </a:r>
                      <a:r>
                        <a:rPr lang="fr-BE" sz="1600" b="1" baseline="0" dirty="0"/>
                        <a:t> 5.2.</a:t>
                      </a:r>
                    </a:p>
                    <a:p>
                      <a:r>
                        <a:rPr lang="fr-BE" sz="1600" b="0" baseline="0" dirty="0"/>
                        <a:t>A new UFI </a:t>
                      </a:r>
                      <a:r>
                        <a:rPr lang="fr-BE" sz="1600" b="0" baseline="0" dirty="0" err="1"/>
                        <a:t>is</a:t>
                      </a:r>
                      <a:r>
                        <a:rPr lang="fr-BE" sz="1600" b="0" baseline="0" dirty="0"/>
                        <a:t> to </a:t>
                      </a:r>
                      <a:r>
                        <a:rPr lang="fr-BE" sz="1600" b="0" baseline="0" dirty="0" err="1"/>
                        <a:t>be</a:t>
                      </a:r>
                      <a:r>
                        <a:rPr lang="fr-BE" sz="1600" b="0" baseline="0" dirty="0"/>
                        <a:t> </a:t>
                      </a:r>
                      <a:r>
                        <a:rPr lang="fr-BE" sz="1600" b="0" baseline="0" dirty="0" err="1"/>
                        <a:t>created</a:t>
                      </a:r>
                      <a:r>
                        <a:rPr lang="fr-BE" sz="1600" b="0" baseline="0" dirty="0"/>
                        <a:t> if </a:t>
                      </a:r>
                      <a:r>
                        <a:rPr lang="fr-BE" sz="1600" b="0" baseline="0" dirty="0" err="1"/>
                        <a:t>there</a:t>
                      </a:r>
                      <a:r>
                        <a:rPr lang="fr-BE" sz="1600" b="0" baseline="0" dirty="0"/>
                        <a:t> </a:t>
                      </a:r>
                      <a:r>
                        <a:rPr lang="fr-BE" sz="1600" b="0" baseline="0" dirty="0" err="1"/>
                        <a:t>is</a:t>
                      </a:r>
                      <a:r>
                        <a:rPr lang="fr-BE" sz="1600" b="0" baseline="0" dirty="0"/>
                        <a:t> a change in the composition of the mixture </a:t>
                      </a:r>
                      <a:r>
                        <a:rPr lang="fr-BE" sz="1600" b="0" baseline="0" dirty="0" err="1"/>
                        <a:t>fulfilling</a:t>
                      </a:r>
                      <a:r>
                        <a:rPr lang="fr-BE" sz="1600" b="0" baseline="0" dirty="0"/>
                        <a:t> 4.1 (a), (b) or (c)</a:t>
                      </a:r>
                      <a:endParaRPr lang="fr-BE" sz="1600" b="0" dirty="0"/>
                    </a:p>
                  </a:txBody>
                  <a:tcPr/>
                </a:tc>
                <a:tc>
                  <a:txBody>
                    <a:bodyPr/>
                    <a:lstStyle/>
                    <a:p>
                      <a:r>
                        <a:rPr lang="fr-BE" sz="1600" dirty="0"/>
                        <a:t>A new UFI </a:t>
                      </a:r>
                      <a:r>
                        <a:rPr lang="fr-BE" sz="1600" dirty="0" err="1"/>
                        <a:t>is</a:t>
                      </a:r>
                      <a:r>
                        <a:rPr lang="fr-BE" sz="1600" dirty="0"/>
                        <a:t> to </a:t>
                      </a:r>
                      <a:r>
                        <a:rPr lang="fr-BE" sz="1600" dirty="0" err="1"/>
                        <a:t>be</a:t>
                      </a:r>
                      <a:r>
                        <a:rPr lang="fr-BE" sz="1600" dirty="0"/>
                        <a:t> </a:t>
                      </a:r>
                      <a:r>
                        <a:rPr lang="fr-BE" sz="1600" dirty="0" err="1"/>
                        <a:t>created</a:t>
                      </a:r>
                      <a:r>
                        <a:rPr lang="fr-BE" sz="1600" baseline="0" dirty="0"/>
                        <a:t> if </a:t>
                      </a:r>
                    </a:p>
                    <a:p>
                      <a:pPr marL="285750" indent="-285750">
                        <a:buFontTx/>
                        <a:buChar char="-"/>
                      </a:pPr>
                      <a:r>
                        <a:rPr lang="fr-BE" sz="1600" baseline="0" dirty="0"/>
                        <a:t>Mixture composition no longer corresponds to standard formula*, or</a:t>
                      </a:r>
                    </a:p>
                    <a:p>
                      <a:pPr marL="285750" indent="-285750">
                        <a:buFontTx/>
                        <a:buChar char="-"/>
                      </a:pPr>
                      <a:r>
                        <a:rPr lang="fr-BE" sz="1600" baseline="0" dirty="0"/>
                        <a:t>Update of </a:t>
                      </a:r>
                      <a:r>
                        <a:rPr lang="fr-BE" sz="1600" baseline="0" dirty="0" err="1"/>
                        <a:t>submission</a:t>
                      </a:r>
                      <a:r>
                        <a:rPr lang="fr-BE" sz="1600" baseline="0" dirty="0"/>
                        <a:t> </a:t>
                      </a:r>
                      <a:r>
                        <a:rPr lang="fr-BE" sz="1600" baseline="0" dirty="0" err="1"/>
                        <a:t>is</a:t>
                      </a:r>
                      <a:r>
                        <a:rPr lang="fr-BE" sz="1600" baseline="0" dirty="0"/>
                        <a:t> </a:t>
                      </a:r>
                      <a:r>
                        <a:rPr lang="fr-BE" sz="1600" baseline="0" dirty="0" err="1"/>
                        <a:t>required</a:t>
                      </a:r>
                      <a:r>
                        <a:rPr lang="fr-BE" sz="1600" baseline="0" dirty="0"/>
                        <a:t> </a:t>
                      </a:r>
                      <a:r>
                        <a:rPr lang="fr-BE" sz="1600" baseline="0" dirty="0" err="1"/>
                        <a:t>following</a:t>
                      </a:r>
                      <a:r>
                        <a:rPr lang="fr-BE" sz="1600" baseline="0" dirty="0"/>
                        <a:t> update of SDS section 3**</a:t>
                      </a:r>
                    </a:p>
                    <a:p>
                      <a:pPr marL="0" indent="0">
                        <a:buFontTx/>
                        <a:buNone/>
                      </a:pPr>
                      <a:endParaRPr lang="fr-BE" sz="1600" dirty="0"/>
                    </a:p>
                  </a:txBody>
                  <a:tcPr/>
                </a:tc>
                <a:extLst>
                  <a:ext uri="{0D108BD9-81ED-4DB2-BD59-A6C34878D82A}">
                    <a16:rowId xmlns:a16="http://schemas.microsoft.com/office/drawing/2014/main" val="3695381297"/>
                  </a:ext>
                </a:extLst>
              </a:tr>
            </a:tbl>
          </a:graphicData>
        </a:graphic>
      </p:graphicFrame>
      <p:grpSp>
        <p:nvGrpSpPr>
          <p:cNvPr id="12" name="Group 11"/>
          <p:cNvGrpSpPr/>
          <p:nvPr/>
        </p:nvGrpSpPr>
        <p:grpSpPr>
          <a:xfrm>
            <a:off x="3059832" y="756053"/>
            <a:ext cx="4344660" cy="646331"/>
            <a:chOff x="3059832" y="756053"/>
            <a:chExt cx="4344660" cy="646331"/>
          </a:xfrm>
        </p:grpSpPr>
        <p:sp>
          <p:nvSpPr>
            <p:cNvPr id="7" name="Rectangle 6"/>
            <p:cNvSpPr/>
            <p:nvPr/>
          </p:nvSpPr>
          <p:spPr>
            <a:xfrm>
              <a:off x="3059832" y="756053"/>
              <a:ext cx="3240360" cy="646331"/>
            </a:xfrm>
            <a:prstGeom prst="rect">
              <a:avLst/>
            </a:prstGeom>
          </p:spPr>
          <p:txBody>
            <a:bodyPr wrap="square">
              <a:spAutoFit/>
            </a:bodyPr>
            <a:lstStyle/>
            <a:p>
              <a:pPr marL="800100" lvl="1" indent="-342900">
                <a:buFont typeface="Wingdings" panose="05000000000000000000" pitchFamily="2" charset="2"/>
                <a:buChar char="ü"/>
              </a:pPr>
              <a:r>
                <a:rPr lang="fr-BE" sz="1800" b="0" dirty="0" err="1">
                  <a:solidFill>
                    <a:srgbClr val="0F5494"/>
                  </a:solidFill>
                  <a:sym typeface="Wingdings" panose="05000000000000000000" pitchFamily="2" charset="2"/>
                </a:rPr>
                <a:t>Submission</a:t>
              </a:r>
              <a:r>
                <a:rPr lang="fr-BE" sz="1800" b="0" dirty="0">
                  <a:solidFill>
                    <a:srgbClr val="0F5494"/>
                  </a:solidFill>
                  <a:sym typeface="Wingdings" panose="05000000000000000000" pitchFamily="2" charset="2"/>
                </a:rPr>
                <a:t> update</a:t>
              </a:r>
            </a:p>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UFI update</a:t>
              </a:r>
            </a:p>
          </p:txBody>
        </p:sp>
        <p:pic>
          <p:nvPicPr>
            <p:cNvPr id="10" name="Picture 9"/>
            <p:cNvPicPr>
              <a:picLocks noChangeAspect="1"/>
            </p:cNvPicPr>
            <p:nvPr/>
          </p:nvPicPr>
          <p:blipFill>
            <a:blip r:embed="rId2"/>
            <a:stretch>
              <a:fillRect/>
            </a:stretch>
          </p:blipFill>
          <p:spPr>
            <a:xfrm>
              <a:off x="6324372" y="805580"/>
              <a:ext cx="1080120" cy="547275"/>
            </a:xfrm>
            <a:prstGeom prst="rect">
              <a:avLst/>
            </a:prstGeom>
          </p:spPr>
        </p:pic>
      </p:grpSp>
      <p:sp>
        <p:nvSpPr>
          <p:cNvPr id="11" name="TextBox 10"/>
          <p:cNvSpPr txBox="1"/>
          <p:nvPr/>
        </p:nvSpPr>
        <p:spPr>
          <a:xfrm>
            <a:off x="231907" y="6084585"/>
            <a:ext cx="8764289" cy="830997"/>
          </a:xfrm>
          <a:prstGeom prst="rect">
            <a:avLst/>
          </a:prstGeom>
          <a:solidFill>
            <a:schemeClr val="bg1"/>
          </a:solidFill>
        </p:spPr>
        <p:txBody>
          <a:bodyPr wrap="square" rtlCol="0">
            <a:spAutoFit/>
          </a:bodyPr>
          <a:lstStyle/>
          <a:p>
            <a:r>
              <a:rPr lang="fr-BE" sz="1600" b="0" dirty="0">
                <a:solidFill>
                  <a:schemeClr val="tx1"/>
                </a:solidFill>
              </a:rPr>
              <a:t>*, ** </a:t>
            </a:r>
            <a:r>
              <a:rPr lang="fr-BE" sz="1600" b="0" dirty="0" err="1">
                <a:solidFill>
                  <a:schemeClr val="tx1"/>
                </a:solidFill>
              </a:rPr>
              <a:t>where</a:t>
            </a:r>
            <a:r>
              <a:rPr lang="fr-BE" sz="1600" b="0" dirty="0">
                <a:solidFill>
                  <a:schemeClr val="tx1"/>
                </a:solidFill>
              </a:rPr>
              <a:t> the original composition </a:t>
            </a:r>
            <a:r>
              <a:rPr lang="fr-BE" sz="1600" b="0" dirty="0" err="1">
                <a:solidFill>
                  <a:schemeClr val="tx1"/>
                </a:solidFill>
              </a:rPr>
              <a:t>was</a:t>
            </a:r>
            <a:r>
              <a:rPr lang="fr-BE" sz="1600" b="0" dirty="0">
                <a:solidFill>
                  <a:schemeClr val="tx1"/>
                </a:solidFill>
              </a:rPr>
              <a:t> </a:t>
            </a:r>
            <a:r>
              <a:rPr lang="fr-BE" sz="1600" b="0" dirty="0" err="1">
                <a:solidFill>
                  <a:schemeClr val="tx1"/>
                </a:solidFill>
              </a:rPr>
              <a:t>submitted</a:t>
            </a:r>
            <a:r>
              <a:rPr lang="fr-BE" sz="1600" b="0" dirty="0">
                <a:solidFill>
                  <a:schemeClr val="tx1"/>
                </a:solidFill>
              </a:rPr>
              <a:t> </a:t>
            </a:r>
            <a:r>
              <a:rPr lang="fr-BE" sz="1600" b="0" dirty="0" err="1">
                <a:solidFill>
                  <a:schemeClr val="tx1"/>
                </a:solidFill>
              </a:rPr>
              <a:t>according</a:t>
            </a:r>
            <a:r>
              <a:rPr lang="fr-BE" sz="1600" b="0" dirty="0">
                <a:solidFill>
                  <a:schemeClr val="tx1"/>
                </a:solidFill>
              </a:rPr>
              <a:t> to standard formula(*) or SDS(**)</a:t>
            </a:r>
          </a:p>
          <a:p>
            <a:endParaRPr lang="fr-BE" sz="1600" b="0" dirty="0">
              <a:solidFill>
                <a:schemeClr val="tx1"/>
              </a:solidFill>
            </a:endParaRPr>
          </a:p>
        </p:txBody>
      </p:sp>
      <p:sp>
        <p:nvSpPr>
          <p:cNvPr id="13" name="Slide Number Placeholder 12"/>
          <p:cNvSpPr>
            <a:spLocks noGrp="1"/>
          </p:cNvSpPr>
          <p:nvPr>
            <p:ph type="sldNum" sz="quarter" idx="12"/>
          </p:nvPr>
        </p:nvSpPr>
        <p:spPr/>
        <p:txBody>
          <a:bodyPr/>
          <a:lstStyle/>
          <a:p>
            <a:pPr>
              <a:defRPr/>
            </a:pPr>
            <a:fld id="{37EC8A20-BA03-4FF7-8742-03D8AD4CA4F4}" type="slidenum">
              <a:rPr lang="en-GB" smtClean="0"/>
              <a:pPr>
                <a:defRPr/>
              </a:pPr>
              <a:t>14</a:t>
            </a:fld>
            <a:endParaRPr lang="en-GB" dirty="0"/>
          </a:p>
        </p:txBody>
      </p:sp>
    </p:spTree>
    <p:extLst>
      <p:ext uri="{BB962C8B-B14F-4D97-AF65-F5344CB8AC3E}">
        <p14:creationId xmlns:p14="http://schemas.microsoft.com/office/powerpoint/2010/main" val="122655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119"/>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COM’s</a:t>
            </a:r>
            <a:r>
              <a:rPr lang="fr-BE" dirty="0">
                <a:solidFill>
                  <a:srgbClr val="00B050"/>
                </a:solidFill>
              </a:rPr>
              <a:t> </a:t>
            </a:r>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(5)</a:t>
            </a:r>
          </a:p>
        </p:txBody>
      </p:sp>
      <p:sp>
        <p:nvSpPr>
          <p:cNvPr id="5" name="Rectangle 4"/>
          <p:cNvSpPr/>
          <p:nvPr/>
        </p:nvSpPr>
        <p:spPr>
          <a:xfrm>
            <a:off x="467544" y="1340768"/>
            <a:ext cx="7992888" cy="5150449"/>
          </a:xfrm>
          <a:prstGeom prst="rect">
            <a:avLst/>
          </a:prstGeom>
          <a:solidFill>
            <a:schemeClr val="bg1"/>
          </a:solidFill>
        </p:spPr>
        <p:txBody>
          <a:bodyPr wrap="square">
            <a:spAutoFit/>
          </a:bodyPr>
          <a:lstStyle/>
          <a:p>
            <a:pPr lvl="1" algn="just">
              <a:spcBef>
                <a:spcPts val="600"/>
              </a:spcBef>
              <a:spcAft>
                <a:spcPts val="600"/>
              </a:spcAft>
              <a:tabLst>
                <a:tab pos="539750" algn="l"/>
              </a:tabLst>
            </a:pPr>
            <a:r>
              <a:rPr lang="en-GB" sz="1800" i="1" dirty="0">
                <a:solidFill>
                  <a:srgbClr val="00B050"/>
                </a:solidFill>
                <a:latin typeface="Times New Roman" panose="02020603050405020304" pitchFamily="18" charset="0"/>
                <a:ea typeface="Times New Roman" panose="02020603050405020304" pitchFamily="18" charset="0"/>
              </a:rPr>
              <a:t>3.5.	Mixtures complying with standard formulas</a:t>
            </a:r>
            <a:endParaRPr lang="fr-BE" sz="1800" i="1" dirty="0">
              <a:solidFill>
                <a:srgbClr val="00B050"/>
              </a:solidFill>
              <a:latin typeface="Times New Roman" panose="02020603050405020304" pitchFamily="18" charset="0"/>
              <a:ea typeface="Times New Roman" panose="02020603050405020304" pitchFamily="18" charset="0"/>
            </a:endParaRPr>
          </a:p>
          <a:p>
            <a:pPr marL="457200" algn="just">
              <a:spcBef>
                <a:spcPts val="600"/>
              </a:spcBef>
              <a:spcAft>
                <a:spcPts val="600"/>
              </a:spcAft>
            </a:pPr>
            <a:r>
              <a:rPr lang="en-GB" sz="1800" b="0" i="1" dirty="0">
                <a:solidFill>
                  <a:srgbClr val="0F5494"/>
                </a:solidFill>
                <a:latin typeface="Times New Roman" panose="02020603050405020304" pitchFamily="18" charset="0"/>
                <a:ea typeface="Times New Roman" panose="02020603050405020304" pitchFamily="18" charset="0"/>
              </a:rPr>
              <a:t>By way of derogation from section 3.3. and from the first sub-paragraphs of sections 3.4.1. and 3.4.2., for a mixture complying with a standard formula specified in […], if the mixture classification does not change depending on the components’ concentration within the ranges of percentages specified in the corresponding standard formula, </a:t>
            </a:r>
            <a:endParaRPr lang="fr-BE" sz="1800" b="0" i="1" dirty="0">
              <a:solidFill>
                <a:srgbClr val="0F5494"/>
              </a:solidFill>
              <a:latin typeface="Times New Roman" panose="02020603050405020304" pitchFamily="18" charset="0"/>
              <a:ea typeface="Calibri" panose="020F0502020204030204" pitchFamily="34" charset="0"/>
            </a:endParaRPr>
          </a:p>
          <a:p>
            <a:pPr marL="800100" lvl="1" indent="-342900">
              <a:lnSpc>
                <a:spcPct val="115000"/>
              </a:lnSpc>
              <a:spcAft>
                <a:spcPts val="0"/>
              </a:spcAft>
              <a:buFont typeface="Calibri" panose="020F0502020204030204" pitchFamily="34" charset="0"/>
              <a:buChar char="-"/>
            </a:pPr>
            <a:r>
              <a:rPr lang="en-GB" sz="1800" b="0" i="1" dirty="0">
                <a:solidFill>
                  <a:srgbClr val="0F5494"/>
                </a:solidFill>
                <a:latin typeface="Times New Roman" panose="02020603050405020304" pitchFamily="18" charset="0"/>
                <a:ea typeface="Times New Roman" panose="02020603050405020304" pitchFamily="18" charset="0"/>
                <a:cs typeface="Times New Roman" panose="02020603050405020304" pitchFamily="18" charset="0"/>
              </a:rPr>
              <a:t>if the information on composition in the standard formula  is not less detailed than that contained in Section 3 of the Safety Data Sheet in accordance with Annex II to Regulation (EC) No 1907/2006, the identity and concentration of all the mixture’s components may be submitted as specified in the standard formula, </a:t>
            </a:r>
            <a:endParaRPr lang="fr-BE" sz="1800" b="0" i="1" dirty="0">
              <a:solidFill>
                <a:srgbClr val="0F5494"/>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Calibri" panose="020F0502020204030204" pitchFamily="34" charset="0"/>
              <a:buChar char="-"/>
            </a:pPr>
            <a:r>
              <a:rPr lang="en-GB" sz="1800" b="0" i="1" dirty="0">
                <a:solidFill>
                  <a:srgbClr val="0F5494"/>
                </a:solidFill>
                <a:latin typeface="Times New Roman" panose="02020603050405020304" pitchFamily="18" charset="0"/>
                <a:ea typeface="Times New Roman" panose="02020603050405020304" pitchFamily="18" charset="0"/>
                <a:cs typeface="Times New Roman" panose="02020603050405020304" pitchFamily="18" charset="0"/>
              </a:rPr>
              <a:t>If the information on composition in the standard formula is less detailed than the Safety Data Sheet, and if additional information on the composition is rapidly available on request in emergencies in accordance with section 1.3, the information on the identity and concentration of all the mixture’s components contained in Section 3 of the Safety Data Sheet shall be given. </a:t>
            </a:r>
            <a:endParaRPr lang="fr-BE" sz="1800" b="0" i="1"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37EC8A20-BA03-4FF7-8742-03D8AD4CA4F4}" type="slidenum">
              <a:rPr lang="en-GB" smtClean="0"/>
              <a:pPr>
                <a:defRPr/>
              </a:pPr>
              <a:t>15</a:t>
            </a:fld>
            <a:endParaRPr lang="en-GB" dirty="0"/>
          </a:p>
        </p:txBody>
      </p:sp>
    </p:spTree>
    <p:extLst>
      <p:ext uri="{BB962C8B-B14F-4D97-AF65-F5344CB8AC3E}">
        <p14:creationId xmlns:p14="http://schemas.microsoft.com/office/powerpoint/2010/main" val="70088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COM’s</a:t>
            </a:r>
            <a:r>
              <a:rPr lang="fr-BE" dirty="0">
                <a:solidFill>
                  <a:srgbClr val="00B050"/>
                </a:solidFill>
              </a:rPr>
              <a:t> </a:t>
            </a:r>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(6)</a:t>
            </a:r>
          </a:p>
        </p:txBody>
      </p:sp>
      <p:sp>
        <p:nvSpPr>
          <p:cNvPr id="5" name="Rectangle 4"/>
          <p:cNvSpPr/>
          <p:nvPr/>
        </p:nvSpPr>
        <p:spPr>
          <a:xfrm>
            <a:off x="179512" y="1057954"/>
            <a:ext cx="8784976" cy="5755422"/>
          </a:xfrm>
          <a:prstGeom prst="rect">
            <a:avLst/>
          </a:prstGeom>
          <a:solidFill>
            <a:schemeClr val="bg1"/>
          </a:solidFill>
        </p:spPr>
        <p:txBody>
          <a:bodyPr wrap="square">
            <a:spAutoFit/>
          </a:bodyPr>
          <a:lstStyle/>
          <a:p>
            <a:pPr lvl="1" algn="just">
              <a:spcBef>
                <a:spcPts val="600"/>
              </a:spcBef>
              <a:spcAft>
                <a:spcPts val="600"/>
              </a:spcAft>
              <a:tabLst>
                <a:tab pos="539750" algn="l"/>
              </a:tabLst>
            </a:pPr>
            <a:r>
              <a:rPr lang="en-US" sz="1600" b="0" i="1" dirty="0">
                <a:solidFill>
                  <a:srgbClr val="00B050"/>
                </a:solidFill>
                <a:latin typeface="Times New Roman" panose="02020603050405020304" pitchFamily="18" charset="0"/>
                <a:ea typeface="Times New Roman" panose="02020603050405020304" pitchFamily="18" charset="0"/>
              </a:rPr>
              <a:t>4.	SUBMISSION UPDATE</a:t>
            </a:r>
          </a:p>
          <a:p>
            <a:pPr lvl="1" algn="just">
              <a:spcBef>
                <a:spcPts val="600"/>
              </a:spcBef>
              <a:spcAft>
                <a:spcPts val="600"/>
              </a:spcAft>
              <a:tabLst>
                <a:tab pos="539750" algn="l"/>
              </a:tabLst>
            </a:pPr>
            <a:r>
              <a:rPr lang="en-US" sz="1600" b="0" i="1" dirty="0">
                <a:solidFill>
                  <a:srgbClr val="0F5494"/>
                </a:solidFill>
                <a:latin typeface="Times New Roman" panose="02020603050405020304" pitchFamily="18" charset="0"/>
                <a:ea typeface="Times New Roman" panose="02020603050405020304" pitchFamily="18" charset="0"/>
              </a:rPr>
              <a:t>4.1.</a:t>
            </a:r>
          </a:p>
          <a:p>
            <a:pPr lvl="1" algn="just">
              <a:spcBef>
                <a:spcPts val="600"/>
              </a:spcBef>
              <a:spcAft>
                <a:spcPts val="600"/>
              </a:spcAft>
              <a:tabLst>
                <a:tab pos="539750" algn="l"/>
              </a:tabLst>
            </a:pPr>
            <a:r>
              <a:rPr lang="en-US" sz="1600" b="0" i="1" dirty="0">
                <a:solidFill>
                  <a:srgbClr val="0F5494"/>
                </a:solidFill>
                <a:latin typeface="Times New Roman" panose="02020603050405020304" pitchFamily="18" charset="0"/>
                <a:ea typeface="Times New Roman" panose="02020603050405020304" pitchFamily="18" charset="0"/>
              </a:rPr>
              <a:t>Where one of the following changes applies to a mixture in an individual or group submission, submitters shall provide a submission update before placing that mixture, as changed, on the market:</a:t>
            </a:r>
          </a:p>
          <a:p>
            <a:pPr lvl="1" algn="just">
              <a:spcBef>
                <a:spcPts val="600"/>
              </a:spcBef>
              <a:spcAft>
                <a:spcPts val="600"/>
              </a:spcAft>
              <a:tabLst>
                <a:tab pos="539750" algn="l"/>
              </a:tabLst>
            </a:pPr>
            <a:r>
              <a:rPr lang="en-US" sz="1600" b="0" i="1" dirty="0">
                <a:solidFill>
                  <a:srgbClr val="0F5494"/>
                </a:solidFill>
                <a:latin typeface="Times New Roman" panose="02020603050405020304" pitchFamily="18" charset="0"/>
                <a:ea typeface="Times New Roman" panose="02020603050405020304" pitchFamily="18" charset="0"/>
              </a:rPr>
              <a:t>–	[…]</a:t>
            </a:r>
          </a:p>
          <a:p>
            <a:pPr lvl="1" algn="just">
              <a:spcBef>
                <a:spcPts val="600"/>
              </a:spcBef>
              <a:spcAft>
                <a:spcPts val="600"/>
              </a:spcAft>
              <a:tabLst>
                <a:tab pos="539750" algn="l"/>
              </a:tabLst>
            </a:pPr>
            <a:r>
              <a:rPr lang="en-US" sz="1600" b="0" i="1" dirty="0">
                <a:solidFill>
                  <a:srgbClr val="0F5494"/>
                </a:solidFill>
                <a:latin typeface="Times New Roman" panose="02020603050405020304" pitchFamily="18" charset="0"/>
                <a:ea typeface="Times New Roman" panose="02020603050405020304" pitchFamily="18" charset="0"/>
              </a:rPr>
              <a:t>–	if a change in the composition of the mixture fulfils one of the following conditions:</a:t>
            </a:r>
          </a:p>
          <a:p>
            <a:pPr lvl="1" algn="just">
              <a:spcBef>
                <a:spcPts val="600"/>
              </a:spcBef>
              <a:spcAft>
                <a:spcPts val="600"/>
              </a:spcAft>
              <a:tabLst>
                <a:tab pos="539750" algn="l"/>
              </a:tabLst>
            </a:pPr>
            <a:r>
              <a:rPr lang="en-US" sz="1600" b="0" i="1" dirty="0">
                <a:solidFill>
                  <a:srgbClr val="0F5494"/>
                </a:solidFill>
                <a:latin typeface="Times New Roman" panose="02020603050405020304" pitchFamily="18" charset="0"/>
                <a:ea typeface="Times New Roman" panose="02020603050405020304" pitchFamily="18" charset="0"/>
              </a:rPr>
              <a:t>(a)	addition, substitution, or deletion of one or more components in the mixture that shall be indicated in accordance with section 3.3;</a:t>
            </a:r>
          </a:p>
          <a:p>
            <a:pPr lvl="1" algn="just">
              <a:spcBef>
                <a:spcPts val="600"/>
              </a:spcBef>
              <a:spcAft>
                <a:spcPts val="600"/>
              </a:spcAft>
              <a:tabLst>
                <a:tab pos="539750" algn="l"/>
              </a:tabLst>
            </a:pPr>
            <a:r>
              <a:rPr lang="en-US" sz="1600" b="0" i="1" dirty="0">
                <a:solidFill>
                  <a:srgbClr val="0F5494"/>
                </a:solidFill>
                <a:latin typeface="Times New Roman" panose="02020603050405020304" pitchFamily="18" charset="0"/>
                <a:ea typeface="Times New Roman" panose="02020603050405020304" pitchFamily="18" charset="0"/>
              </a:rPr>
              <a:t>(b)	change in the concentration of a component in the mixture beyond the concentration range provided in the original submission;</a:t>
            </a:r>
          </a:p>
          <a:p>
            <a:pPr lvl="1" algn="just">
              <a:spcBef>
                <a:spcPts val="600"/>
              </a:spcBef>
              <a:spcAft>
                <a:spcPts val="600"/>
              </a:spcAft>
              <a:tabLst>
                <a:tab pos="539750" algn="l"/>
              </a:tabLst>
            </a:pPr>
            <a:r>
              <a:rPr lang="en-US" sz="1600" b="0" i="1" dirty="0">
                <a:solidFill>
                  <a:srgbClr val="0F5494"/>
                </a:solidFill>
                <a:latin typeface="Times New Roman" panose="02020603050405020304" pitchFamily="18" charset="0"/>
                <a:ea typeface="Times New Roman" panose="02020603050405020304" pitchFamily="18" charset="0"/>
              </a:rPr>
              <a:t>(c)	the exact concentration of a component was provided in accordance with sections 3.4.1. or 3.4.2., and a change occurs to that concentration beyond the limits identified in Table 3.</a:t>
            </a:r>
          </a:p>
          <a:p>
            <a:pPr lvl="1" algn="just">
              <a:spcBef>
                <a:spcPts val="600"/>
              </a:spcBef>
              <a:spcAft>
                <a:spcPts val="600"/>
              </a:spcAft>
              <a:tabLst>
                <a:tab pos="539750" algn="l"/>
              </a:tabLst>
            </a:pPr>
            <a:r>
              <a:rPr lang="en-US" sz="1600" b="0" i="1" u="sng" dirty="0">
                <a:solidFill>
                  <a:srgbClr val="00B0F0"/>
                </a:solidFill>
                <a:latin typeface="Times New Roman" panose="02020603050405020304" pitchFamily="18" charset="0"/>
                <a:ea typeface="Times New Roman" panose="02020603050405020304" pitchFamily="18" charset="0"/>
              </a:rPr>
              <a:t>By way of derogation from the fourth indent, a submission update for mixtures complying with any of the standard formulas in […] is required when the composition of the mixture changes in such a manner that the mixture </a:t>
            </a:r>
            <a:r>
              <a:rPr lang="en-US" sz="1600" i="1" u="sng" dirty="0">
                <a:solidFill>
                  <a:srgbClr val="00B0F0"/>
                </a:solidFill>
                <a:latin typeface="Times New Roman" panose="02020603050405020304" pitchFamily="18" charset="0"/>
                <a:ea typeface="Times New Roman" panose="02020603050405020304" pitchFamily="18" charset="0"/>
              </a:rPr>
              <a:t>does no longer comply with the standard formula</a:t>
            </a:r>
            <a:r>
              <a:rPr lang="en-US" sz="1600" b="0" i="1" u="sng" dirty="0">
                <a:solidFill>
                  <a:srgbClr val="00B0F0"/>
                </a:solidFill>
                <a:latin typeface="Times New Roman" panose="02020603050405020304" pitchFamily="18" charset="0"/>
                <a:ea typeface="Times New Roman" panose="02020603050405020304" pitchFamily="18" charset="0"/>
              </a:rPr>
              <a:t>. For mixtures where the information on composition is provided based on the Safety Data sheet in accordance with section 3.5.  a submission update is required </a:t>
            </a:r>
            <a:r>
              <a:rPr lang="en-US" sz="1600" i="1" u="sng" dirty="0">
                <a:solidFill>
                  <a:srgbClr val="00B0F0"/>
                </a:solidFill>
                <a:latin typeface="Times New Roman" panose="02020603050405020304" pitchFamily="18" charset="0"/>
                <a:ea typeface="Times New Roman" panose="02020603050405020304" pitchFamily="18" charset="0"/>
              </a:rPr>
              <a:t>when Section 3 of the Safety Data Sheet is updated. </a:t>
            </a: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16</a:t>
            </a:fld>
            <a:endParaRPr lang="en-GB" dirty="0"/>
          </a:p>
        </p:txBody>
      </p:sp>
    </p:spTree>
    <p:extLst>
      <p:ext uri="{BB962C8B-B14F-4D97-AF65-F5344CB8AC3E}">
        <p14:creationId xmlns:p14="http://schemas.microsoft.com/office/powerpoint/2010/main" val="169922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119"/>
            <a:ext cx="8229600" cy="936625"/>
          </a:xfrm>
        </p:spPr>
        <p:txBody>
          <a:bodyPr/>
          <a:lstStyle/>
          <a:p>
            <a:r>
              <a:rPr lang="fr-BE" dirty="0" err="1">
                <a:solidFill>
                  <a:srgbClr val="00B050"/>
                </a:solidFill>
              </a:rPr>
              <a:t>Conceptual</a:t>
            </a:r>
            <a:r>
              <a:rPr lang="fr-BE" dirty="0">
                <a:solidFill>
                  <a:srgbClr val="00B050"/>
                </a:solidFill>
              </a:rPr>
              <a:t> solution vs </a:t>
            </a:r>
            <a:r>
              <a:rPr lang="fr-BE" dirty="0" err="1">
                <a:solidFill>
                  <a:srgbClr val="00B050"/>
                </a:solidFill>
              </a:rPr>
              <a:t>specific</a:t>
            </a:r>
            <a:r>
              <a:rPr lang="fr-BE" dirty="0">
                <a:solidFill>
                  <a:srgbClr val="00B050"/>
                </a:solidFill>
              </a:rPr>
              <a:t> standard </a:t>
            </a:r>
            <a:r>
              <a:rPr lang="fr-BE" dirty="0" err="1">
                <a:solidFill>
                  <a:srgbClr val="00B050"/>
                </a:solidFill>
              </a:rPr>
              <a:t>fomulas</a:t>
            </a:r>
            <a:endParaRPr lang="fr-BE"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59984848"/>
              </p:ext>
            </p:extLst>
          </p:nvPr>
        </p:nvGraphicFramePr>
        <p:xfrm>
          <a:off x="323528" y="1196752"/>
          <a:ext cx="8424935" cy="4176464"/>
        </p:xfrm>
        <a:graphic>
          <a:graphicData uri="http://schemas.openxmlformats.org/drawingml/2006/table">
            <a:tbl>
              <a:tblPr firstRow="1" bandRow="1">
                <a:tableStyleId>{10A1B5D5-9B99-4C35-A422-299274C87663}</a:tableStyleId>
              </a:tblPr>
              <a:tblGrid>
                <a:gridCol w="1512168">
                  <a:extLst>
                    <a:ext uri="{9D8B030D-6E8A-4147-A177-3AD203B41FA5}">
                      <a16:colId xmlns:a16="http://schemas.microsoft.com/office/drawing/2014/main" val="509524053"/>
                    </a:ext>
                  </a:extLst>
                </a:gridCol>
                <a:gridCol w="1857806">
                  <a:extLst>
                    <a:ext uri="{9D8B030D-6E8A-4147-A177-3AD203B41FA5}">
                      <a16:colId xmlns:a16="http://schemas.microsoft.com/office/drawing/2014/main" val="3925839964"/>
                    </a:ext>
                  </a:extLst>
                </a:gridCol>
                <a:gridCol w="1670586">
                  <a:extLst>
                    <a:ext uri="{9D8B030D-6E8A-4147-A177-3AD203B41FA5}">
                      <a16:colId xmlns:a16="http://schemas.microsoft.com/office/drawing/2014/main" val="439624847"/>
                    </a:ext>
                  </a:extLst>
                </a:gridCol>
                <a:gridCol w="1699388">
                  <a:extLst>
                    <a:ext uri="{9D8B030D-6E8A-4147-A177-3AD203B41FA5}">
                      <a16:colId xmlns:a16="http://schemas.microsoft.com/office/drawing/2014/main" val="705751640"/>
                    </a:ext>
                  </a:extLst>
                </a:gridCol>
                <a:gridCol w="1684987">
                  <a:extLst>
                    <a:ext uri="{9D8B030D-6E8A-4147-A177-3AD203B41FA5}">
                      <a16:colId xmlns:a16="http://schemas.microsoft.com/office/drawing/2014/main" val="4039837548"/>
                    </a:ext>
                  </a:extLst>
                </a:gridCol>
              </a:tblGrid>
              <a:tr h="443142">
                <a:tc>
                  <a:txBody>
                    <a:bodyPr/>
                    <a:lstStyle/>
                    <a:p>
                      <a:endParaRPr lang="fr-BE" sz="1100" dirty="0"/>
                    </a:p>
                  </a:txBody>
                  <a:tcPr/>
                </a:tc>
                <a:tc>
                  <a:txBody>
                    <a:bodyPr/>
                    <a:lstStyle/>
                    <a:p>
                      <a:r>
                        <a:rPr lang="fr-BE" sz="1100" dirty="0" err="1"/>
                        <a:t>Cement</a:t>
                      </a:r>
                      <a:endParaRPr lang="fr-BE" sz="1100" dirty="0"/>
                    </a:p>
                  </a:txBody>
                  <a:tcPr/>
                </a:tc>
                <a:tc>
                  <a:txBody>
                    <a:bodyPr/>
                    <a:lstStyle/>
                    <a:p>
                      <a:r>
                        <a:rPr lang="fr-BE" sz="1100" dirty="0" err="1"/>
                        <a:t>Concrete</a:t>
                      </a:r>
                      <a:endParaRPr lang="fr-BE" sz="1100" dirty="0"/>
                    </a:p>
                  </a:txBody>
                  <a:tcPr/>
                </a:tc>
                <a:tc>
                  <a:txBody>
                    <a:bodyPr/>
                    <a:lstStyle/>
                    <a:p>
                      <a:r>
                        <a:rPr lang="fr-BE" sz="1100" dirty="0" err="1"/>
                        <a:t>Gypsum</a:t>
                      </a:r>
                      <a:endParaRPr lang="fr-BE" sz="1100" dirty="0"/>
                    </a:p>
                  </a:txBody>
                  <a:tcPr/>
                </a:tc>
                <a:tc>
                  <a:txBody>
                    <a:bodyPr/>
                    <a:lstStyle/>
                    <a:p>
                      <a:r>
                        <a:rPr lang="fr-BE" sz="1100" dirty="0"/>
                        <a:t>Petroleum</a:t>
                      </a:r>
                    </a:p>
                  </a:txBody>
                  <a:tcPr/>
                </a:tc>
                <a:extLst>
                  <a:ext uri="{0D108BD9-81ED-4DB2-BD59-A6C34878D82A}">
                    <a16:rowId xmlns:a16="http://schemas.microsoft.com/office/drawing/2014/main" val="1686559045"/>
                  </a:ext>
                </a:extLst>
              </a:tr>
              <a:tr h="1311215">
                <a:tc>
                  <a:txBody>
                    <a:bodyPr/>
                    <a:lstStyle/>
                    <a:p>
                      <a:r>
                        <a:rPr lang="fr-BE" sz="1100" dirty="0">
                          <a:solidFill>
                            <a:srgbClr val="002060"/>
                          </a:solidFill>
                        </a:rPr>
                        <a:t>Basis for standard formulas</a:t>
                      </a:r>
                    </a:p>
                  </a:txBody>
                  <a:tcPr/>
                </a:tc>
                <a:tc>
                  <a:txBody>
                    <a:bodyPr/>
                    <a:lstStyle/>
                    <a:p>
                      <a:pPr marL="285750" indent="-285750">
                        <a:buFont typeface="Arial" panose="020B0604020202020204" pitchFamily="34" charset="0"/>
                        <a:buChar char="•"/>
                      </a:pPr>
                      <a:r>
                        <a:rPr lang="fr-BE" sz="1100" dirty="0">
                          <a:solidFill>
                            <a:srgbClr val="0F5494"/>
                          </a:solidFill>
                        </a:rPr>
                        <a:t>EN</a:t>
                      </a:r>
                      <a:r>
                        <a:rPr lang="fr-BE" sz="1100" baseline="0" dirty="0">
                          <a:solidFill>
                            <a:srgbClr val="0F5494"/>
                          </a:solidFill>
                        </a:rPr>
                        <a:t> </a:t>
                      </a:r>
                      <a:r>
                        <a:rPr lang="fr-BE" sz="1100" dirty="0">
                          <a:solidFill>
                            <a:srgbClr val="0F5494"/>
                          </a:solidFill>
                        </a:rPr>
                        <a:t>197 (</a:t>
                      </a:r>
                      <a:r>
                        <a:rPr lang="fr-BE" sz="1100" dirty="0" err="1">
                          <a:solidFill>
                            <a:srgbClr val="0F5494"/>
                          </a:solidFill>
                        </a:rPr>
                        <a:t>common</a:t>
                      </a:r>
                      <a:r>
                        <a:rPr lang="fr-BE" sz="1100" dirty="0">
                          <a:solidFill>
                            <a:srgbClr val="0F5494"/>
                          </a:solidFill>
                        </a:rPr>
                        <a:t> </a:t>
                      </a:r>
                      <a:r>
                        <a:rPr lang="fr-BE" sz="1100" dirty="0" err="1">
                          <a:solidFill>
                            <a:srgbClr val="0F5494"/>
                          </a:solidFill>
                        </a:rPr>
                        <a:t>cements</a:t>
                      </a:r>
                      <a:r>
                        <a:rPr lang="fr-BE" sz="1100" dirty="0">
                          <a:solidFill>
                            <a:srgbClr val="0F5494"/>
                          </a:solidFill>
                        </a:rPr>
                        <a:t>)</a:t>
                      </a:r>
                    </a:p>
                    <a:p>
                      <a:pPr marL="285750" indent="-285750">
                        <a:buFont typeface="Arial" panose="020B0604020202020204" pitchFamily="34" charset="0"/>
                        <a:buChar char="•"/>
                      </a:pPr>
                      <a:r>
                        <a:rPr lang="fr-BE" sz="1100" dirty="0">
                          <a:solidFill>
                            <a:srgbClr val="0F5494"/>
                          </a:solidFill>
                        </a:rPr>
                        <a:t>EN 14647 (calcium aluminate </a:t>
                      </a:r>
                      <a:r>
                        <a:rPr lang="fr-BE" sz="1100" dirty="0" err="1">
                          <a:solidFill>
                            <a:srgbClr val="0F5494"/>
                          </a:solidFill>
                        </a:rPr>
                        <a:t>cement</a:t>
                      </a:r>
                      <a:r>
                        <a:rPr lang="fr-BE" sz="1100" dirty="0">
                          <a:solidFill>
                            <a:srgbClr val="0F5494"/>
                          </a:solidFill>
                        </a:rPr>
                        <a:t>)</a:t>
                      </a:r>
                    </a:p>
                    <a:p>
                      <a:pPr marL="285750" indent="-285750">
                        <a:buFont typeface="Arial" panose="020B0604020202020204" pitchFamily="34" charset="0"/>
                        <a:buChar char="•"/>
                      </a:pPr>
                      <a:r>
                        <a:rPr lang="fr-BE" sz="1100" dirty="0">
                          <a:solidFill>
                            <a:srgbClr val="0F5494"/>
                          </a:solidFill>
                        </a:rPr>
                        <a:t>EN 413-1 (</a:t>
                      </a:r>
                      <a:r>
                        <a:rPr lang="fr-BE" sz="1100" dirty="0" err="1">
                          <a:solidFill>
                            <a:srgbClr val="0F5494"/>
                          </a:solidFill>
                        </a:rPr>
                        <a:t>masonry</a:t>
                      </a:r>
                      <a:r>
                        <a:rPr lang="fr-BE" sz="1100" dirty="0">
                          <a:solidFill>
                            <a:srgbClr val="0F5494"/>
                          </a:solidFill>
                        </a:rPr>
                        <a:t> </a:t>
                      </a:r>
                      <a:r>
                        <a:rPr lang="fr-BE" sz="1100" dirty="0" err="1">
                          <a:solidFill>
                            <a:srgbClr val="0F5494"/>
                          </a:solidFill>
                        </a:rPr>
                        <a:t>cement</a:t>
                      </a:r>
                      <a:r>
                        <a:rPr lang="fr-BE" sz="1100" dirty="0">
                          <a:solidFill>
                            <a:srgbClr val="0F5494"/>
                          </a:solidFill>
                        </a:rPr>
                        <a:t>)</a:t>
                      </a:r>
                    </a:p>
                  </a:txBody>
                  <a:tcPr/>
                </a:tc>
                <a:tc>
                  <a:txBody>
                    <a:bodyPr/>
                    <a:lstStyle/>
                    <a:p>
                      <a:r>
                        <a:rPr lang="fr-BE" sz="1100" dirty="0">
                          <a:solidFill>
                            <a:srgbClr val="0F5494"/>
                          </a:solidFill>
                        </a:rPr>
                        <a:t>EN 206</a:t>
                      </a:r>
                    </a:p>
                  </a:txBody>
                  <a:tcPr/>
                </a:tc>
                <a:tc>
                  <a:txBody>
                    <a:bodyPr/>
                    <a:lstStyle/>
                    <a:p>
                      <a:r>
                        <a:rPr lang="fr-BE" sz="1100" dirty="0">
                          <a:solidFill>
                            <a:srgbClr val="0F5494"/>
                          </a:solidFill>
                        </a:rPr>
                        <a:t>EN 13279</a:t>
                      </a:r>
                    </a:p>
                  </a:txBody>
                  <a:tcPr/>
                </a:tc>
                <a:tc>
                  <a:txBody>
                    <a:bodyPr/>
                    <a:lstStyle/>
                    <a:p>
                      <a:r>
                        <a:rPr lang="fr-BE" sz="1100" dirty="0">
                          <a:solidFill>
                            <a:srgbClr val="0F5494"/>
                          </a:solidFill>
                        </a:rPr>
                        <a:t>SDS of</a:t>
                      </a:r>
                      <a:r>
                        <a:rPr lang="fr-BE" sz="1100" baseline="0" dirty="0">
                          <a:solidFill>
                            <a:srgbClr val="0F5494"/>
                          </a:solidFill>
                        </a:rPr>
                        <a:t> </a:t>
                      </a:r>
                      <a:r>
                        <a:rPr lang="fr-BE" sz="1100" baseline="0" dirty="0" err="1">
                          <a:solidFill>
                            <a:srgbClr val="0F5494"/>
                          </a:solidFill>
                        </a:rPr>
                        <a:t>sector</a:t>
                      </a:r>
                      <a:r>
                        <a:rPr lang="fr-BE" sz="1100" baseline="0" dirty="0">
                          <a:solidFill>
                            <a:srgbClr val="0F5494"/>
                          </a:solidFill>
                        </a:rPr>
                        <a:t> </a:t>
                      </a:r>
                      <a:r>
                        <a:rPr lang="fr-BE" sz="1100" baseline="0" dirty="0" err="1">
                          <a:solidFill>
                            <a:srgbClr val="0F5494"/>
                          </a:solidFill>
                        </a:rPr>
                        <a:t>members</a:t>
                      </a:r>
                      <a:endParaRPr lang="fr-BE" sz="1100" dirty="0">
                        <a:solidFill>
                          <a:srgbClr val="0F5494"/>
                        </a:solidFill>
                      </a:endParaRPr>
                    </a:p>
                  </a:txBody>
                  <a:tcPr/>
                </a:tc>
                <a:extLst>
                  <a:ext uri="{0D108BD9-81ED-4DB2-BD59-A6C34878D82A}">
                    <a16:rowId xmlns:a16="http://schemas.microsoft.com/office/drawing/2014/main" val="3849592957"/>
                  </a:ext>
                </a:extLst>
              </a:tr>
              <a:tr h="710242">
                <a:tc>
                  <a:txBody>
                    <a:bodyPr/>
                    <a:lstStyle/>
                    <a:p>
                      <a:r>
                        <a:rPr lang="fr-BE" sz="1100" dirty="0" err="1">
                          <a:solidFill>
                            <a:srgbClr val="002060"/>
                          </a:solidFill>
                        </a:rPr>
                        <a:t>Number</a:t>
                      </a:r>
                      <a:r>
                        <a:rPr lang="fr-BE" sz="1100" dirty="0">
                          <a:solidFill>
                            <a:srgbClr val="002060"/>
                          </a:solidFill>
                        </a:rPr>
                        <a:t> of standard formulas </a:t>
                      </a:r>
                      <a:r>
                        <a:rPr lang="fr-BE" sz="1100" dirty="0" err="1">
                          <a:solidFill>
                            <a:srgbClr val="002060"/>
                          </a:solidFill>
                        </a:rPr>
                        <a:t>proposed</a:t>
                      </a:r>
                      <a:endParaRPr lang="fr-BE" sz="1100" dirty="0">
                        <a:solidFill>
                          <a:srgbClr val="002060"/>
                        </a:solidFill>
                      </a:endParaRPr>
                    </a:p>
                  </a:txBody>
                  <a:tcPr/>
                </a:tc>
                <a:tc>
                  <a:txBody>
                    <a:bodyPr/>
                    <a:lstStyle/>
                    <a:p>
                      <a:r>
                        <a:rPr lang="fr-BE" sz="1100" dirty="0">
                          <a:solidFill>
                            <a:srgbClr val="0F5494"/>
                          </a:solidFill>
                        </a:rPr>
                        <a:t>20</a:t>
                      </a:r>
                    </a:p>
                  </a:txBody>
                  <a:tcPr/>
                </a:tc>
                <a:tc>
                  <a:txBody>
                    <a:bodyPr/>
                    <a:lstStyle/>
                    <a:p>
                      <a:r>
                        <a:rPr lang="fr-BE" sz="1100" dirty="0">
                          <a:solidFill>
                            <a:srgbClr val="0F5494"/>
                          </a:solidFill>
                        </a:rPr>
                        <a:t>2 (</a:t>
                      </a:r>
                      <a:r>
                        <a:rPr lang="fr-BE" sz="1100" dirty="0" err="1">
                          <a:solidFill>
                            <a:srgbClr val="0F5494"/>
                          </a:solidFill>
                        </a:rPr>
                        <a:t>identical</a:t>
                      </a:r>
                      <a:r>
                        <a:rPr lang="fr-BE" sz="1100" dirty="0">
                          <a:solidFill>
                            <a:srgbClr val="0F5494"/>
                          </a:solidFill>
                        </a:rPr>
                        <a:t>)</a:t>
                      </a:r>
                    </a:p>
                  </a:txBody>
                  <a:tcPr/>
                </a:tc>
                <a:tc>
                  <a:txBody>
                    <a:bodyPr/>
                    <a:lstStyle/>
                    <a:p>
                      <a:r>
                        <a:rPr lang="fr-BE" sz="1100" dirty="0">
                          <a:solidFill>
                            <a:srgbClr val="0F5494"/>
                          </a:solidFill>
                        </a:rPr>
                        <a:t>1</a:t>
                      </a:r>
                    </a:p>
                  </a:txBody>
                  <a:tcPr/>
                </a:tc>
                <a:tc>
                  <a:txBody>
                    <a:bodyPr/>
                    <a:lstStyle/>
                    <a:p>
                      <a:r>
                        <a:rPr lang="fr-BE" sz="1100" dirty="0">
                          <a:solidFill>
                            <a:srgbClr val="0F5494"/>
                          </a:solidFill>
                        </a:rPr>
                        <a:t>18</a:t>
                      </a:r>
                    </a:p>
                  </a:txBody>
                  <a:tcPr/>
                </a:tc>
                <a:extLst>
                  <a:ext uri="{0D108BD9-81ED-4DB2-BD59-A6C34878D82A}">
                    <a16:rowId xmlns:a16="http://schemas.microsoft.com/office/drawing/2014/main" val="4283175087"/>
                  </a:ext>
                </a:extLst>
              </a:tr>
              <a:tr h="1711865">
                <a:tc>
                  <a:txBody>
                    <a:bodyPr/>
                    <a:lstStyle/>
                    <a:p>
                      <a:r>
                        <a:rPr lang="fr-BE" sz="1100" dirty="0" err="1">
                          <a:solidFill>
                            <a:srgbClr val="002060"/>
                          </a:solidFill>
                        </a:rPr>
                        <a:t>Degre</a:t>
                      </a:r>
                      <a:r>
                        <a:rPr lang="fr-BE" sz="1100" baseline="0" dirty="0" err="1">
                          <a:solidFill>
                            <a:srgbClr val="002060"/>
                          </a:solidFill>
                        </a:rPr>
                        <a:t>e</a:t>
                      </a:r>
                      <a:r>
                        <a:rPr lang="fr-BE" sz="1100" baseline="0" dirty="0">
                          <a:solidFill>
                            <a:srgbClr val="002060"/>
                          </a:solidFill>
                        </a:rPr>
                        <a:t> of </a:t>
                      </a:r>
                      <a:r>
                        <a:rPr lang="fr-BE" sz="1100" baseline="0" dirty="0" err="1">
                          <a:solidFill>
                            <a:srgbClr val="002060"/>
                          </a:solidFill>
                        </a:rPr>
                        <a:t>coverage</a:t>
                      </a:r>
                      <a:r>
                        <a:rPr lang="fr-BE" sz="1100" baseline="0" dirty="0">
                          <a:solidFill>
                            <a:srgbClr val="002060"/>
                          </a:solidFill>
                        </a:rPr>
                        <a:t> of </a:t>
                      </a:r>
                      <a:r>
                        <a:rPr lang="fr-BE" sz="1100" baseline="0" dirty="0" err="1">
                          <a:solidFill>
                            <a:srgbClr val="002060"/>
                          </a:solidFill>
                        </a:rPr>
                        <a:t>sector</a:t>
                      </a:r>
                      <a:r>
                        <a:rPr lang="fr-BE" sz="1100" baseline="0" dirty="0">
                          <a:solidFill>
                            <a:srgbClr val="002060"/>
                          </a:solidFill>
                        </a:rPr>
                        <a:t> </a:t>
                      </a:r>
                      <a:r>
                        <a:rPr lang="fr-BE" sz="1100" baseline="0" dirty="0" err="1">
                          <a:solidFill>
                            <a:srgbClr val="002060"/>
                          </a:solidFill>
                        </a:rPr>
                        <a:t>products</a:t>
                      </a:r>
                      <a:r>
                        <a:rPr lang="fr-BE" sz="1100" baseline="0" dirty="0">
                          <a:solidFill>
                            <a:srgbClr val="002060"/>
                          </a:solidFill>
                        </a:rPr>
                        <a:t> </a:t>
                      </a:r>
                      <a:r>
                        <a:rPr lang="fr-BE" sz="1100" baseline="0" dirty="0">
                          <a:solidFill>
                            <a:srgbClr val="FF0000"/>
                          </a:solidFill>
                        </a:rPr>
                        <a:t>(COM </a:t>
                      </a:r>
                      <a:r>
                        <a:rPr lang="fr-BE" sz="1100" baseline="0" dirty="0" err="1">
                          <a:solidFill>
                            <a:srgbClr val="FF0000"/>
                          </a:solidFill>
                        </a:rPr>
                        <a:t>analysis</a:t>
                      </a:r>
                      <a:r>
                        <a:rPr lang="fr-BE" sz="1100" baseline="0" dirty="0">
                          <a:solidFill>
                            <a:srgbClr val="FF0000"/>
                          </a:solidFill>
                        </a:rPr>
                        <a:t>)</a:t>
                      </a:r>
                      <a:endParaRPr lang="fr-BE" sz="1100" dirty="0">
                        <a:solidFill>
                          <a:srgbClr val="FF0000"/>
                        </a:solidFill>
                      </a:endParaRPr>
                    </a:p>
                  </a:txBody>
                  <a:tcPr/>
                </a:tc>
                <a:tc>
                  <a:txBody>
                    <a:bodyPr/>
                    <a:lstStyle/>
                    <a:p>
                      <a:r>
                        <a:rPr lang="fr-BE" sz="1100" dirty="0">
                          <a:solidFill>
                            <a:srgbClr val="FF0000"/>
                          </a:solidFill>
                        </a:rPr>
                        <a:t>100%?</a:t>
                      </a:r>
                    </a:p>
                  </a:txBody>
                  <a:tcPr/>
                </a:tc>
                <a:tc>
                  <a:txBody>
                    <a:bodyPr/>
                    <a:lstStyle/>
                    <a:p>
                      <a:r>
                        <a:rPr lang="fr-BE" sz="1100" dirty="0" err="1">
                          <a:solidFill>
                            <a:srgbClr val="FF0000"/>
                          </a:solidFill>
                        </a:rPr>
                        <a:t>Concretes</a:t>
                      </a:r>
                      <a:r>
                        <a:rPr lang="fr-BE" sz="1100" dirty="0">
                          <a:solidFill>
                            <a:srgbClr val="FF0000"/>
                          </a:solidFill>
                        </a:rPr>
                        <a:t> not </a:t>
                      </a:r>
                      <a:r>
                        <a:rPr lang="fr-BE" sz="1100" dirty="0" err="1">
                          <a:solidFill>
                            <a:srgbClr val="FF0000"/>
                          </a:solidFill>
                        </a:rPr>
                        <a:t>falling</a:t>
                      </a:r>
                      <a:r>
                        <a:rPr lang="fr-BE" sz="1100" dirty="0">
                          <a:solidFill>
                            <a:srgbClr val="FF0000"/>
                          </a:solidFill>
                        </a:rPr>
                        <a:t> in the scope of EN 206 (</a:t>
                      </a:r>
                      <a:r>
                        <a:rPr lang="fr-BE" sz="1100" dirty="0" err="1">
                          <a:solidFill>
                            <a:srgbClr val="FF0000"/>
                          </a:solidFill>
                        </a:rPr>
                        <a:t>aerated</a:t>
                      </a:r>
                      <a:r>
                        <a:rPr lang="fr-BE" sz="1100" dirty="0">
                          <a:solidFill>
                            <a:srgbClr val="FF0000"/>
                          </a:solidFill>
                        </a:rPr>
                        <a:t> </a:t>
                      </a:r>
                      <a:r>
                        <a:rPr lang="fr-BE" sz="1100" dirty="0" err="1">
                          <a:solidFill>
                            <a:srgbClr val="FF0000"/>
                          </a:solidFill>
                        </a:rPr>
                        <a:t>concrete</a:t>
                      </a:r>
                      <a:r>
                        <a:rPr lang="fr-BE" sz="1100" dirty="0">
                          <a:solidFill>
                            <a:srgbClr val="FF0000"/>
                          </a:solidFill>
                        </a:rPr>
                        <a:t>, </a:t>
                      </a:r>
                      <a:r>
                        <a:rPr lang="fr-BE" sz="1100" dirty="0" err="1">
                          <a:solidFill>
                            <a:srgbClr val="FF0000"/>
                          </a:solidFill>
                        </a:rPr>
                        <a:t>foamed</a:t>
                      </a:r>
                      <a:r>
                        <a:rPr lang="fr-BE" sz="1100" dirty="0">
                          <a:solidFill>
                            <a:srgbClr val="FF0000"/>
                          </a:solidFill>
                        </a:rPr>
                        <a:t> </a:t>
                      </a:r>
                      <a:r>
                        <a:rPr lang="fr-BE" sz="1100" dirty="0" err="1">
                          <a:solidFill>
                            <a:srgbClr val="FF0000"/>
                          </a:solidFill>
                        </a:rPr>
                        <a:t>concrete</a:t>
                      </a:r>
                      <a:r>
                        <a:rPr lang="fr-BE" sz="1100" dirty="0">
                          <a:solidFill>
                            <a:srgbClr val="FF0000"/>
                          </a:solidFill>
                        </a:rPr>
                        <a:t>, </a:t>
                      </a:r>
                      <a:r>
                        <a:rPr lang="fr-BE" sz="1100" dirty="0" err="1">
                          <a:solidFill>
                            <a:srgbClr val="FF0000"/>
                          </a:solidFill>
                        </a:rPr>
                        <a:t>concrete</a:t>
                      </a:r>
                      <a:r>
                        <a:rPr lang="fr-BE" sz="1100" dirty="0">
                          <a:solidFill>
                            <a:srgbClr val="FF0000"/>
                          </a:solidFill>
                        </a:rPr>
                        <a:t> </a:t>
                      </a:r>
                      <a:r>
                        <a:rPr lang="fr-BE" sz="1100" dirty="0" err="1">
                          <a:solidFill>
                            <a:srgbClr val="FF0000"/>
                          </a:solidFill>
                        </a:rPr>
                        <a:t>with</a:t>
                      </a:r>
                      <a:r>
                        <a:rPr lang="fr-BE" sz="1100" dirty="0">
                          <a:solidFill>
                            <a:srgbClr val="FF0000"/>
                          </a:solidFill>
                        </a:rPr>
                        <a:t> </a:t>
                      </a:r>
                      <a:r>
                        <a:rPr lang="fr-BE" sz="1100" dirty="0" err="1">
                          <a:solidFill>
                            <a:srgbClr val="FF0000"/>
                          </a:solidFill>
                        </a:rPr>
                        <a:t>density</a:t>
                      </a:r>
                      <a:r>
                        <a:rPr lang="fr-BE" sz="1100" dirty="0">
                          <a:solidFill>
                            <a:srgbClr val="FF0000"/>
                          </a:solidFill>
                        </a:rPr>
                        <a:t> </a:t>
                      </a:r>
                      <a:r>
                        <a:rPr lang="fr-BE" sz="1100" dirty="0" err="1">
                          <a:solidFill>
                            <a:srgbClr val="FF0000"/>
                          </a:solidFill>
                        </a:rPr>
                        <a:t>less</a:t>
                      </a:r>
                      <a:r>
                        <a:rPr lang="fr-BE" sz="1100" dirty="0">
                          <a:solidFill>
                            <a:srgbClr val="FF0000"/>
                          </a:solidFill>
                        </a:rPr>
                        <a:t> </a:t>
                      </a:r>
                      <a:r>
                        <a:rPr lang="fr-BE" sz="1100" dirty="0" err="1">
                          <a:solidFill>
                            <a:srgbClr val="FF0000"/>
                          </a:solidFill>
                        </a:rPr>
                        <a:t>than</a:t>
                      </a:r>
                      <a:r>
                        <a:rPr lang="fr-BE" sz="1100" dirty="0">
                          <a:solidFill>
                            <a:srgbClr val="FF0000"/>
                          </a:solidFill>
                        </a:rPr>
                        <a:t> 800 kg/m3, </a:t>
                      </a:r>
                      <a:r>
                        <a:rPr lang="fr-BE" sz="1100" dirty="0" err="1">
                          <a:solidFill>
                            <a:srgbClr val="FF0000"/>
                          </a:solidFill>
                        </a:rPr>
                        <a:t>refractory</a:t>
                      </a:r>
                      <a:r>
                        <a:rPr lang="fr-BE" sz="1100" dirty="0">
                          <a:solidFill>
                            <a:srgbClr val="FF0000"/>
                          </a:solidFill>
                        </a:rPr>
                        <a:t> </a:t>
                      </a:r>
                      <a:r>
                        <a:rPr lang="fr-BE" sz="1100" dirty="0" err="1">
                          <a:solidFill>
                            <a:srgbClr val="FF0000"/>
                          </a:solidFill>
                        </a:rPr>
                        <a:t>concrete</a:t>
                      </a:r>
                      <a:r>
                        <a:rPr lang="fr-BE" sz="1100" dirty="0">
                          <a:solidFill>
                            <a:srgbClr val="FF0000"/>
                          </a:solidFill>
                        </a:rPr>
                        <a:t>)?</a:t>
                      </a:r>
                    </a:p>
                  </a:txBody>
                  <a:tcPr/>
                </a:tc>
                <a:tc>
                  <a:txBody>
                    <a:bodyPr/>
                    <a:lstStyle/>
                    <a:p>
                      <a:pPr marL="285750" indent="-285750">
                        <a:buFont typeface="Arial" panose="020B0604020202020204" pitchFamily="34" charset="0"/>
                        <a:buChar char="•"/>
                      </a:pPr>
                      <a:r>
                        <a:rPr lang="fr-BE" sz="1100" dirty="0" err="1">
                          <a:solidFill>
                            <a:srgbClr val="FF0000"/>
                          </a:solidFill>
                        </a:rPr>
                        <a:t>Gypsum-based</a:t>
                      </a:r>
                      <a:r>
                        <a:rPr lang="fr-BE" sz="1100" baseline="0" dirty="0">
                          <a:solidFill>
                            <a:srgbClr val="FF0000"/>
                          </a:solidFill>
                        </a:rPr>
                        <a:t> building </a:t>
                      </a:r>
                      <a:r>
                        <a:rPr lang="fr-BE" sz="1100" baseline="0" dirty="0" err="1">
                          <a:solidFill>
                            <a:srgbClr val="FF0000"/>
                          </a:solidFill>
                        </a:rPr>
                        <a:t>plaster</a:t>
                      </a:r>
                      <a:r>
                        <a:rPr lang="fr-BE" sz="1100" baseline="0" dirty="0">
                          <a:solidFill>
                            <a:srgbClr val="FF0000"/>
                          </a:solidFill>
                        </a:rPr>
                        <a:t> (B2)</a:t>
                      </a:r>
                    </a:p>
                    <a:p>
                      <a:pPr marL="285750" indent="-285750">
                        <a:buFont typeface="Arial" panose="020B0604020202020204" pitchFamily="34" charset="0"/>
                        <a:buChar char="•"/>
                      </a:pPr>
                      <a:r>
                        <a:rPr lang="fr-BE" sz="1100" baseline="0" dirty="0" err="1">
                          <a:solidFill>
                            <a:srgbClr val="FF0000"/>
                          </a:solidFill>
                        </a:rPr>
                        <a:t>gypsum</a:t>
                      </a:r>
                      <a:r>
                        <a:rPr lang="fr-BE" sz="1100" baseline="0" dirty="0">
                          <a:solidFill>
                            <a:srgbClr val="FF0000"/>
                          </a:solidFill>
                        </a:rPr>
                        <a:t>-lime building </a:t>
                      </a:r>
                      <a:r>
                        <a:rPr lang="fr-BE" sz="1100" baseline="0" dirty="0" err="1">
                          <a:solidFill>
                            <a:srgbClr val="FF0000"/>
                          </a:solidFill>
                        </a:rPr>
                        <a:t>plaster</a:t>
                      </a:r>
                      <a:r>
                        <a:rPr lang="fr-BE" sz="1100" baseline="0" dirty="0">
                          <a:solidFill>
                            <a:srgbClr val="FF0000"/>
                          </a:solidFill>
                        </a:rPr>
                        <a:t> (B3) not </a:t>
                      </a:r>
                      <a:r>
                        <a:rPr lang="fr-BE" sz="1100" baseline="0" dirty="0" err="1">
                          <a:solidFill>
                            <a:srgbClr val="FF0000"/>
                          </a:solidFill>
                        </a:rPr>
                        <a:t>covered</a:t>
                      </a:r>
                      <a:endParaRPr lang="fr-BE" sz="1100" baseline="0" dirty="0">
                        <a:solidFill>
                          <a:srgbClr val="FF0000"/>
                        </a:solidFill>
                      </a:endParaRPr>
                    </a:p>
                  </a:txBody>
                  <a:tcPr/>
                </a:tc>
                <a:tc>
                  <a:txBody>
                    <a:bodyPr/>
                    <a:lstStyle/>
                    <a:p>
                      <a:r>
                        <a:rPr lang="fr-BE" sz="1100" dirty="0">
                          <a:solidFill>
                            <a:srgbClr val="FF0000"/>
                          </a:solidFill>
                        </a:rPr>
                        <a:t>100% (</a:t>
                      </a:r>
                      <a:r>
                        <a:rPr lang="fr-BE" sz="1100" dirty="0" err="1">
                          <a:solidFill>
                            <a:srgbClr val="FF0000"/>
                          </a:solidFill>
                        </a:rPr>
                        <a:t>taking</a:t>
                      </a:r>
                      <a:r>
                        <a:rPr lang="fr-BE" sz="1100" baseline="0" dirty="0">
                          <a:solidFill>
                            <a:srgbClr val="FF0000"/>
                          </a:solidFill>
                        </a:rPr>
                        <a:t> </a:t>
                      </a:r>
                      <a:r>
                        <a:rPr lang="fr-BE" sz="1100" baseline="0" dirty="0" err="1">
                          <a:solidFill>
                            <a:srgbClr val="FF0000"/>
                          </a:solidFill>
                        </a:rPr>
                        <a:t>into</a:t>
                      </a:r>
                      <a:r>
                        <a:rPr lang="fr-BE" sz="1100" baseline="0" dirty="0">
                          <a:solidFill>
                            <a:srgbClr val="FF0000"/>
                          </a:solidFill>
                        </a:rPr>
                        <a:t> </a:t>
                      </a:r>
                      <a:r>
                        <a:rPr lang="fr-BE" sz="1100" baseline="0" dirty="0" err="1">
                          <a:solidFill>
                            <a:srgbClr val="FF0000"/>
                          </a:solidFill>
                        </a:rPr>
                        <a:t>account</a:t>
                      </a:r>
                      <a:r>
                        <a:rPr lang="fr-BE" sz="1100" baseline="0" dirty="0">
                          <a:solidFill>
                            <a:srgbClr val="FF0000"/>
                          </a:solidFill>
                        </a:rPr>
                        <a:t> </a:t>
                      </a:r>
                      <a:r>
                        <a:rPr lang="fr-BE" sz="1100" baseline="0" dirty="0" err="1">
                          <a:solidFill>
                            <a:srgbClr val="FF0000"/>
                          </a:solidFill>
                        </a:rPr>
                        <a:t>that</a:t>
                      </a:r>
                      <a:r>
                        <a:rPr lang="fr-BE" sz="1100" baseline="0" dirty="0">
                          <a:solidFill>
                            <a:srgbClr val="FF0000"/>
                          </a:solidFill>
                        </a:rPr>
                        <a:t> ICG use </a:t>
                      </a:r>
                      <a:r>
                        <a:rPr lang="fr-BE" sz="1100" baseline="0" dirty="0" err="1">
                          <a:solidFill>
                            <a:srgbClr val="FF0000"/>
                          </a:solidFill>
                        </a:rPr>
                        <a:t>will</a:t>
                      </a:r>
                      <a:r>
                        <a:rPr lang="fr-BE" sz="1100" baseline="0" dirty="0">
                          <a:solidFill>
                            <a:srgbClr val="FF0000"/>
                          </a:solidFill>
                        </a:rPr>
                        <a:t> </a:t>
                      </a:r>
                      <a:r>
                        <a:rPr lang="fr-BE" sz="1100" baseline="0" dirty="0" err="1">
                          <a:solidFill>
                            <a:srgbClr val="FF0000"/>
                          </a:solidFill>
                        </a:rPr>
                        <a:t>also</a:t>
                      </a:r>
                      <a:r>
                        <a:rPr lang="fr-BE" sz="1100" baseline="0" dirty="0">
                          <a:solidFill>
                            <a:srgbClr val="FF0000"/>
                          </a:solidFill>
                        </a:rPr>
                        <a:t> </a:t>
                      </a:r>
                      <a:r>
                        <a:rPr lang="fr-BE" sz="1100" baseline="0" dirty="0" err="1">
                          <a:solidFill>
                            <a:srgbClr val="FF0000"/>
                          </a:solidFill>
                        </a:rPr>
                        <a:t>account</a:t>
                      </a:r>
                      <a:r>
                        <a:rPr lang="fr-BE" sz="1100" baseline="0" dirty="0">
                          <a:solidFill>
                            <a:srgbClr val="FF0000"/>
                          </a:solidFill>
                        </a:rPr>
                        <a:t> for a </a:t>
                      </a:r>
                      <a:r>
                        <a:rPr lang="fr-BE" sz="1100" baseline="0" dirty="0" err="1">
                          <a:solidFill>
                            <a:srgbClr val="FF0000"/>
                          </a:solidFill>
                        </a:rPr>
                        <a:t>number</a:t>
                      </a:r>
                      <a:r>
                        <a:rPr lang="fr-BE" sz="1100" baseline="0" dirty="0">
                          <a:solidFill>
                            <a:srgbClr val="FF0000"/>
                          </a:solidFill>
                        </a:rPr>
                        <a:t> of </a:t>
                      </a:r>
                      <a:r>
                        <a:rPr lang="fr-BE" sz="1100" baseline="0" dirty="0" err="1">
                          <a:solidFill>
                            <a:srgbClr val="FF0000"/>
                          </a:solidFill>
                        </a:rPr>
                        <a:t>products</a:t>
                      </a:r>
                      <a:r>
                        <a:rPr lang="fr-BE" sz="1100" baseline="0" dirty="0">
                          <a:solidFill>
                            <a:srgbClr val="FF0000"/>
                          </a:solidFill>
                        </a:rPr>
                        <a:t>)?</a:t>
                      </a:r>
                      <a:endParaRPr lang="fr-BE" sz="1100" dirty="0">
                        <a:solidFill>
                          <a:srgbClr val="FF0000"/>
                        </a:solidFill>
                      </a:endParaRPr>
                    </a:p>
                  </a:txBody>
                  <a:tcPr/>
                </a:tc>
                <a:extLst>
                  <a:ext uri="{0D108BD9-81ED-4DB2-BD59-A6C34878D82A}">
                    <a16:rowId xmlns:a16="http://schemas.microsoft.com/office/drawing/2014/main" val="641240227"/>
                  </a:ext>
                </a:extLst>
              </a:tr>
            </a:tbl>
          </a:graphicData>
        </a:graphic>
      </p:graphicFrame>
      <p:sp>
        <p:nvSpPr>
          <p:cNvPr id="5" name="TextBox 4"/>
          <p:cNvSpPr txBox="1"/>
          <p:nvPr/>
        </p:nvSpPr>
        <p:spPr>
          <a:xfrm>
            <a:off x="315715" y="5415607"/>
            <a:ext cx="8504757" cy="954107"/>
          </a:xfrm>
          <a:prstGeom prst="rect">
            <a:avLst/>
          </a:prstGeom>
          <a:noFill/>
        </p:spPr>
        <p:txBody>
          <a:bodyPr wrap="square" rtlCol="0">
            <a:spAutoFit/>
          </a:bodyPr>
          <a:lstStyle/>
          <a:p>
            <a:r>
              <a:rPr lang="fr-BE" sz="1400" b="0" dirty="0">
                <a:solidFill>
                  <a:srgbClr val="0F5494"/>
                </a:solidFill>
              </a:rPr>
              <a:t>Do the </a:t>
            </a:r>
            <a:r>
              <a:rPr lang="fr-BE" sz="1400" b="0" dirty="0" err="1">
                <a:solidFill>
                  <a:srgbClr val="0F5494"/>
                </a:solidFill>
              </a:rPr>
              <a:t>specific</a:t>
            </a:r>
            <a:r>
              <a:rPr lang="fr-BE" sz="1400" b="0" dirty="0">
                <a:solidFill>
                  <a:srgbClr val="0F5494"/>
                </a:solidFill>
              </a:rPr>
              <a:t> standard formulas </a:t>
            </a:r>
            <a:r>
              <a:rPr lang="fr-BE" sz="1400" b="0" dirty="0" err="1">
                <a:solidFill>
                  <a:srgbClr val="0F5494"/>
                </a:solidFill>
              </a:rPr>
              <a:t>provide</a:t>
            </a:r>
            <a:r>
              <a:rPr lang="fr-BE" sz="1400" b="0" dirty="0">
                <a:solidFill>
                  <a:srgbClr val="0F5494"/>
                </a:solidFill>
              </a:rPr>
              <a:t> </a:t>
            </a:r>
            <a:r>
              <a:rPr lang="fr-BE" sz="1400" b="0" dirty="0" err="1">
                <a:solidFill>
                  <a:srgbClr val="0F5494"/>
                </a:solidFill>
              </a:rPr>
              <a:t>sufficient</a:t>
            </a:r>
            <a:r>
              <a:rPr lang="fr-BE" sz="1400" b="0" dirty="0">
                <a:solidFill>
                  <a:srgbClr val="0F5494"/>
                </a:solidFill>
              </a:rPr>
              <a:t> information on composition for emergency </a:t>
            </a:r>
            <a:r>
              <a:rPr lang="fr-BE" sz="1400" b="0" dirty="0" err="1">
                <a:solidFill>
                  <a:srgbClr val="0F5494"/>
                </a:solidFill>
              </a:rPr>
              <a:t>health</a:t>
            </a:r>
            <a:r>
              <a:rPr lang="fr-BE" sz="1400" b="0" dirty="0">
                <a:solidFill>
                  <a:srgbClr val="0F5494"/>
                </a:solidFill>
              </a:rPr>
              <a:t> </a:t>
            </a:r>
            <a:r>
              <a:rPr lang="fr-BE" sz="1400" b="0" dirty="0" err="1">
                <a:solidFill>
                  <a:srgbClr val="0F5494"/>
                </a:solidFill>
              </a:rPr>
              <a:t>response</a:t>
            </a:r>
            <a:r>
              <a:rPr lang="fr-BE" sz="1400" b="0" dirty="0">
                <a:solidFill>
                  <a:srgbClr val="0F5494"/>
                </a:solidFill>
              </a:rPr>
              <a:t>? </a:t>
            </a:r>
          </a:p>
          <a:p>
            <a:pPr marL="171450" indent="-171450">
              <a:buFont typeface="Wingdings" panose="05000000000000000000" pitchFamily="2" charset="2"/>
              <a:buChar char="à"/>
            </a:pPr>
            <a:r>
              <a:rPr lang="fr-BE" sz="1400" dirty="0" err="1">
                <a:solidFill>
                  <a:srgbClr val="00B050"/>
                </a:solidFill>
                <a:sym typeface="Wingdings" panose="05000000000000000000" pitchFamily="2" charset="2"/>
              </a:rPr>
              <a:t>We</a:t>
            </a:r>
            <a:r>
              <a:rPr lang="fr-BE" sz="1400" dirty="0">
                <a:solidFill>
                  <a:srgbClr val="00B050"/>
                </a:solidFill>
                <a:sym typeface="Wingdings" panose="05000000000000000000" pitchFamily="2" charset="2"/>
              </a:rPr>
              <a:t> </a:t>
            </a:r>
            <a:r>
              <a:rPr lang="fr-BE" sz="1400" dirty="0" err="1">
                <a:solidFill>
                  <a:srgbClr val="00B050"/>
                </a:solidFill>
                <a:sym typeface="Wingdings" panose="05000000000000000000" pitchFamily="2" charset="2"/>
              </a:rPr>
              <a:t>need</a:t>
            </a:r>
            <a:r>
              <a:rPr lang="fr-BE" sz="1400" dirty="0">
                <a:solidFill>
                  <a:srgbClr val="00B050"/>
                </a:solidFill>
                <a:sym typeface="Wingdings" panose="05000000000000000000" pitchFamily="2" charset="2"/>
              </a:rPr>
              <a:t> </a:t>
            </a:r>
            <a:r>
              <a:rPr lang="fr-BE" sz="1400" dirty="0" err="1">
                <a:solidFill>
                  <a:srgbClr val="00B050"/>
                </a:solidFill>
                <a:sym typeface="Wingdings" panose="05000000000000000000" pitchFamily="2" charset="2"/>
              </a:rPr>
              <a:t>your</a:t>
            </a:r>
            <a:r>
              <a:rPr lang="fr-BE" sz="1400" dirty="0">
                <a:solidFill>
                  <a:srgbClr val="00B050"/>
                </a:solidFill>
                <a:sym typeface="Wingdings" panose="05000000000000000000" pitchFamily="2" charset="2"/>
              </a:rPr>
              <a:t> expertise and input!!</a:t>
            </a:r>
          </a:p>
          <a:p>
            <a:pPr marL="171450" indent="-171450">
              <a:buFont typeface="Wingdings" panose="05000000000000000000" pitchFamily="2" charset="2"/>
              <a:buChar char="à"/>
            </a:pPr>
            <a:r>
              <a:rPr lang="fr-BE" sz="1400" b="0" dirty="0" err="1">
                <a:solidFill>
                  <a:srgbClr val="0F5494"/>
                </a:solidFill>
                <a:sym typeface="Wingdings" panose="05000000000000000000" pitchFamily="2" charset="2"/>
              </a:rPr>
              <a:t>Spefic</a:t>
            </a:r>
            <a:r>
              <a:rPr lang="fr-BE" sz="1400" b="0" dirty="0">
                <a:solidFill>
                  <a:srgbClr val="0F5494"/>
                </a:solidFill>
                <a:sym typeface="Wingdings" panose="05000000000000000000" pitchFamily="2" charset="2"/>
              </a:rPr>
              <a:t> standard formulas are </a:t>
            </a:r>
            <a:r>
              <a:rPr lang="fr-BE" sz="1400" b="0" dirty="0" err="1">
                <a:solidFill>
                  <a:srgbClr val="0F5494"/>
                </a:solidFill>
                <a:sym typeface="Wingdings" panose="05000000000000000000" pitchFamily="2" charset="2"/>
              </a:rPr>
              <a:t>collated</a:t>
            </a:r>
            <a:r>
              <a:rPr lang="fr-BE" sz="1400" b="0" dirty="0">
                <a:solidFill>
                  <a:srgbClr val="0F5494"/>
                </a:solidFill>
                <a:sym typeface="Wingdings" panose="05000000000000000000" pitchFamily="2" charset="2"/>
              </a:rPr>
              <a:t> in </a:t>
            </a:r>
            <a:r>
              <a:rPr lang="fr-BE" sz="1400" b="0" dirty="0" err="1">
                <a:solidFill>
                  <a:srgbClr val="0F5494"/>
                </a:solidFill>
                <a:sym typeface="Wingdings" panose="05000000000000000000" pitchFamily="2" charset="2"/>
              </a:rPr>
              <a:t>Annex</a:t>
            </a:r>
            <a:r>
              <a:rPr lang="fr-BE" sz="1400" b="0" dirty="0">
                <a:solidFill>
                  <a:srgbClr val="0F5494"/>
                </a:solidFill>
                <a:sym typeface="Wingdings" panose="05000000000000000000" pitchFamily="2" charset="2"/>
              </a:rPr>
              <a:t> II of the discussion </a:t>
            </a:r>
            <a:r>
              <a:rPr lang="fr-BE" sz="1400" b="0" dirty="0" err="1">
                <a:solidFill>
                  <a:srgbClr val="0F5494"/>
                </a:solidFill>
                <a:sym typeface="Wingdings" panose="05000000000000000000" pitchFamily="2" charset="2"/>
              </a:rPr>
              <a:t>paper</a:t>
            </a:r>
            <a:endParaRPr lang="fr-BE" sz="1400" b="0" dirty="0">
              <a:solidFill>
                <a:srgbClr val="0F5494"/>
              </a:solidFill>
            </a:endParaRPr>
          </a:p>
        </p:txBody>
      </p:sp>
      <p:sp>
        <p:nvSpPr>
          <p:cNvPr id="11" name="Slide Number Placeholder 10"/>
          <p:cNvSpPr>
            <a:spLocks noGrp="1"/>
          </p:cNvSpPr>
          <p:nvPr>
            <p:ph type="sldNum" sz="quarter" idx="12"/>
          </p:nvPr>
        </p:nvSpPr>
        <p:spPr/>
        <p:txBody>
          <a:bodyPr/>
          <a:lstStyle/>
          <a:p>
            <a:pPr>
              <a:defRPr/>
            </a:pPr>
            <a:fld id="{37EC8A20-BA03-4FF7-8742-03D8AD4CA4F4}" type="slidenum">
              <a:rPr lang="en-GB" smtClean="0"/>
              <a:pPr>
                <a:defRPr/>
              </a:pPr>
              <a:t>17</a:t>
            </a:fld>
            <a:endParaRPr lang="en-GB" dirty="0"/>
          </a:p>
        </p:txBody>
      </p:sp>
    </p:spTree>
    <p:extLst>
      <p:ext uri="{BB962C8B-B14F-4D97-AF65-F5344CB8AC3E}">
        <p14:creationId xmlns:p14="http://schemas.microsoft.com/office/powerpoint/2010/main" val="397398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29600" cy="936625"/>
          </a:xfrm>
        </p:spPr>
        <p:txBody>
          <a:bodyPr/>
          <a:lstStyle/>
          <a:p>
            <a:pPr algn="ctr"/>
            <a:r>
              <a:rPr lang="fr-BE" dirty="0" err="1">
                <a:solidFill>
                  <a:srgbClr val="00B050"/>
                </a:solidFill>
              </a:rPr>
              <a:t>Bespoke</a:t>
            </a:r>
            <a:r>
              <a:rPr lang="fr-BE" dirty="0">
                <a:solidFill>
                  <a:srgbClr val="00B050"/>
                </a:solidFill>
              </a:rPr>
              <a:t> </a:t>
            </a:r>
            <a:r>
              <a:rPr lang="fr-BE" dirty="0" err="1">
                <a:solidFill>
                  <a:srgbClr val="00B050"/>
                </a:solidFill>
              </a:rPr>
              <a:t>paints</a:t>
            </a:r>
            <a:endParaRPr lang="fr-BE"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18</a:t>
            </a:fld>
            <a:endParaRPr lang="en-GB" dirty="0"/>
          </a:p>
        </p:txBody>
      </p:sp>
    </p:spTree>
    <p:extLst>
      <p:ext uri="{BB962C8B-B14F-4D97-AF65-F5344CB8AC3E}">
        <p14:creationId xmlns:p14="http://schemas.microsoft.com/office/powerpoint/2010/main" val="125283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625"/>
          </a:xfrm>
        </p:spPr>
        <p:txBody>
          <a:bodyPr/>
          <a:lstStyle/>
          <a:p>
            <a:r>
              <a:rPr lang="fr-BE" dirty="0">
                <a:solidFill>
                  <a:srgbClr val="00B050"/>
                </a:solidFill>
              </a:rPr>
              <a:t>The issue</a:t>
            </a:r>
          </a:p>
        </p:txBody>
      </p:sp>
      <p:sp>
        <p:nvSpPr>
          <p:cNvPr id="3" name="Content Placeholder 2"/>
          <p:cNvSpPr>
            <a:spLocks noGrp="1"/>
          </p:cNvSpPr>
          <p:nvPr>
            <p:ph idx="1"/>
          </p:nvPr>
        </p:nvSpPr>
        <p:spPr>
          <a:xfrm>
            <a:off x="457200" y="1052736"/>
            <a:ext cx="6059016" cy="4968552"/>
          </a:xfrm>
        </p:spPr>
        <p:txBody>
          <a:bodyPr/>
          <a:lstStyle/>
          <a:p>
            <a:r>
              <a:rPr lang="fr-BE" i="0" dirty="0" err="1"/>
              <a:t>Bespoke</a:t>
            </a:r>
            <a:r>
              <a:rPr lang="fr-BE" i="0" dirty="0"/>
              <a:t> </a:t>
            </a:r>
            <a:r>
              <a:rPr lang="fr-BE" i="0" dirty="0" err="1"/>
              <a:t>paints</a:t>
            </a:r>
            <a:r>
              <a:rPr lang="fr-BE" i="0" dirty="0"/>
              <a:t> = </a:t>
            </a:r>
            <a:r>
              <a:rPr lang="fr-BE" i="0" dirty="0" err="1"/>
              <a:t>colours</a:t>
            </a:r>
            <a:r>
              <a:rPr lang="fr-BE" i="0" dirty="0"/>
              <a:t> </a:t>
            </a:r>
            <a:r>
              <a:rPr lang="fr-BE" i="0" dirty="0" err="1"/>
              <a:t>formulated</a:t>
            </a:r>
            <a:r>
              <a:rPr lang="fr-BE" i="0" dirty="0"/>
              <a:t> on </a:t>
            </a:r>
            <a:r>
              <a:rPr lang="fr-BE" i="0" dirty="0" err="1"/>
              <a:t>demand</a:t>
            </a:r>
            <a:r>
              <a:rPr lang="fr-BE" i="0" dirty="0"/>
              <a:t> at point of sale</a:t>
            </a:r>
          </a:p>
          <a:p>
            <a:pPr marL="0" indent="0">
              <a:buNone/>
            </a:pPr>
            <a:endParaRPr lang="fr-BE" i="0" dirty="0"/>
          </a:p>
          <a:p>
            <a:r>
              <a:rPr lang="fr-BE" i="0" dirty="0" err="1"/>
              <a:t>Very</a:t>
            </a:r>
            <a:r>
              <a:rPr lang="fr-BE" i="0" dirty="0"/>
              <a:t> high </a:t>
            </a:r>
            <a:r>
              <a:rPr lang="fr-BE" i="0" dirty="0" err="1"/>
              <a:t>number</a:t>
            </a:r>
            <a:r>
              <a:rPr lang="fr-BE" i="0" dirty="0"/>
              <a:t> of possible </a:t>
            </a:r>
            <a:r>
              <a:rPr lang="fr-BE" i="0" dirty="0" err="1"/>
              <a:t>different</a:t>
            </a:r>
            <a:r>
              <a:rPr lang="fr-BE" i="0" dirty="0"/>
              <a:t> </a:t>
            </a:r>
            <a:r>
              <a:rPr lang="fr-BE" i="0" dirty="0" err="1"/>
              <a:t>colours</a:t>
            </a:r>
            <a:endParaRPr lang="fr-BE" i="0" dirty="0"/>
          </a:p>
          <a:p>
            <a:pPr lvl="1">
              <a:buFont typeface="Wingdings" panose="05000000000000000000" pitchFamily="2" charset="2"/>
              <a:buChar char="à"/>
            </a:pPr>
            <a:r>
              <a:rPr lang="fr-BE" b="0" dirty="0" err="1">
                <a:sym typeface="Wingdings" panose="05000000000000000000" pitchFamily="2" charset="2"/>
              </a:rPr>
              <a:t>number</a:t>
            </a:r>
            <a:r>
              <a:rPr lang="fr-BE" b="0" dirty="0">
                <a:sym typeface="Wingdings" panose="05000000000000000000" pitchFamily="2" charset="2"/>
              </a:rPr>
              <a:t> of </a:t>
            </a:r>
            <a:r>
              <a:rPr lang="fr-BE" b="0" dirty="0" err="1">
                <a:sym typeface="Wingdings" panose="05000000000000000000" pitchFamily="2" charset="2"/>
              </a:rPr>
              <a:t>pre-emptive</a:t>
            </a:r>
            <a:r>
              <a:rPr lang="fr-BE" b="0" dirty="0">
                <a:sym typeface="Wingdings" panose="05000000000000000000" pitchFamily="2" charset="2"/>
              </a:rPr>
              <a:t> </a:t>
            </a:r>
            <a:r>
              <a:rPr lang="fr-BE" b="0" dirty="0" err="1">
                <a:sym typeface="Wingdings" panose="05000000000000000000" pitchFamily="2" charset="2"/>
              </a:rPr>
              <a:t>submissions</a:t>
            </a:r>
            <a:r>
              <a:rPr lang="fr-BE" b="0" dirty="0">
                <a:sym typeface="Wingdings" panose="05000000000000000000" pitchFamily="2" charset="2"/>
              </a:rPr>
              <a:t> to </a:t>
            </a:r>
            <a:r>
              <a:rPr lang="fr-BE" b="0" dirty="0" err="1">
                <a:sym typeface="Wingdings" panose="05000000000000000000" pitchFamily="2" charset="2"/>
              </a:rPr>
              <a:t>be</a:t>
            </a:r>
            <a:r>
              <a:rPr lang="fr-BE" b="0" dirty="0">
                <a:sym typeface="Wingdings" panose="05000000000000000000" pitchFamily="2" charset="2"/>
              </a:rPr>
              <a:t> made </a:t>
            </a:r>
            <a:r>
              <a:rPr lang="fr-BE" b="0" dirty="0" err="1">
                <a:sym typeface="Wingdings" panose="05000000000000000000" pitchFamily="2" charset="2"/>
              </a:rPr>
              <a:t>almost</a:t>
            </a:r>
            <a:r>
              <a:rPr lang="fr-BE" b="0" dirty="0">
                <a:sym typeface="Wingdings" panose="05000000000000000000" pitchFamily="2" charset="2"/>
              </a:rPr>
              <a:t> </a:t>
            </a:r>
            <a:r>
              <a:rPr lang="fr-BE" b="0" dirty="0" err="1">
                <a:sym typeface="Wingdings" panose="05000000000000000000" pitchFamily="2" charset="2"/>
              </a:rPr>
              <a:t>infinitely</a:t>
            </a:r>
            <a:r>
              <a:rPr lang="fr-BE" b="0" dirty="0">
                <a:sym typeface="Wingdings" panose="05000000000000000000" pitchFamily="2" charset="2"/>
              </a:rPr>
              <a:t> large, or</a:t>
            </a:r>
          </a:p>
          <a:p>
            <a:pPr marL="457200" lvl="1" indent="0">
              <a:buNone/>
            </a:pPr>
            <a:r>
              <a:rPr lang="fr-BE" b="0" dirty="0">
                <a:sym typeface="Wingdings" panose="05000000000000000000" pitchFamily="2" charset="2"/>
              </a:rPr>
              <a:t> </a:t>
            </a:r>
          </a:p>
          <a:p>
            <a:pPr lvl="1">
              <a:buFont typeface="Wingdings" panose="05000000000000000000" pitchFamily="2" charset="2"/>
              <a:buChar char="à"/>
            </a:pPr>
            <a:r>
              <a:rPr lang="fr-BE" b="0" dirty="0">
                <a:sym typeface="Wingdings" panose="05000000000000000000" pitchFamily="2" charset="2"/>
              </a:rPr>
              <a:t>notification of </a:t>
            </a:r>
            <a:r>
              <a:rPr lang="fr-BE" b="0" dirty="0" err="1">
                <a:sym typeface="Wingdings" panose="05000000000000000000" pitchFamily="2" charset="2"/>
              </a:rPr>
              <a:t>particular</a:t>
            </a:r>
            <a:r>
              <a:rPr lang="fr-BE" b="0" dirty="0">
                <a:sym typeface="Wingdings" panose="05000000000000000000" pitchFamily="2" charset="2"/>
              </a:rPr>
              <a:t> </a:t>
            </a:r>
            <a:r>
              <a:rPr lang="fr-BE" b="0" dirty="0" err="1">
                <a:sym typeface="Wingdings" panose="05000000000000000000" pitchFamily="2" charset="2"/>
              </a:rPr>
              <a:t>paint</a:t>
            </a:r>
            <a:r>
              <a:rPr lang="fr-BE" b="0" dirty="0">
                <a:sym typeface="Wingdings" panose="05000000000000000000" pitchFamily="2" charset="2"/>
              </a:rPr>
              <a:t> </a:t>
            </a:r>
            <a:r>
              <a:rPr lang="fr-BE" b="0" dirty="0" err="1">
                <a:sym typeface="Wingdings" panose="05000000000000000000" pitchFamily="2" charset="2"/>
              </a:rPr>
              <a:t>would</a:t>
            </a:r>
            <a:r>
              <a:rPr lang="fr-BE" b="0" dirty="0">
                <a:sym typeface="Wingdings" panose="05000000000000000000" pitchFamily="2" charset="2"/>
              </a:rPr>
              <a:t> have to </a:t>
            </a:r>
            <a:r>
              <a:rPr lang="fr-BE" b="0" dirty="0" err="1">
                <a:sym typeface="Wingdings" panose="05000000000000000000" pitchFamily="2" charset="2"/>
              </a:rPr>
              <a:t>be</a:t>
            </a:r>
            <a:r>
              <a:rPr lang="fr-BE" b="0" dirty="0">
                <a:sym typeface="Wingdings" panose="05000000000000000000" pitchFamily="2" charset="2"/>
              </a:rPr>
              <a:t> made on the spot, by the </a:t>
            </a:r>
            <a:r>
              <a:rPr lang="fr-BE" b="0" dirty="0" err="1">
                <a:sym typeface="Wingdings" panose="05000000000000000000" pitchFamily="2" charset="2"/>
              </a:rPr>
              <a:t>retailer</a:t>
            </a:r>
            <a:r>
              <a:rPr lang="fr-BE" b="0" dirty="0">
                <a:sym typeface="Wingdings" panose="05000000000000000000" pitchFamily="2" charset="2"/>
              </a:rPr>
              <a:t>, </a:t>
            </a:r>
            <a:r>
              <a:rPr lang="fr-BE" b="0" dirty="0" err="1">
                <a:sym typeface="Wingdings" panose="05000000000000000000" pitchFamily="2" charset="2"/>
              </a:rPr>
              <a:t>when</a:t>
            </a:r>
            <a:r>
              <a:rPr lang="fr-BE" b="0" dirty="0">
                <a:sym typeface="Wingdings" panose="05000000000000000000" pitchFamily="2" charset="2"/>
              </a:rPr>
              <a:t> </a:t>
            </a:r>
            <a:r>
              <a:rPr lang="fr-BE" b="0" dirty="0" err="1">
                <a:sym typeface="Wingdings" panose="05000000000000000000" pitchFamily="2" charset="2"/>
              </a:rPr>
              <a:t>paint</a:t>
            </a:r>
            <a:r>
              <a:rPr lang="fr-BE" b="0" dirty="0">
                <a:sym typeface="Wingdings" panose="05000000000000000000" pitchFamily="2" charset="2"/>
              </a:rPr>
              <a:t> </a:t>
            </a:r>
            <a:r>
              <a:rPr lang="fr-BE" b="0" dirty="0" err="1">
                <a:sym typeface="Wingdings" panose="05000000000000000000" pitchFamily="2" charset="2"/>
              </a:rPr>
              <a:t>is</a:t>
            </a:r>
            <a:r>
              <a:rPr lang="fr-BE" b="0" dirty="0">
                <a:sym typeface="Wingdings" panose="05000000000000000000" pitchFamily="2" charset="2"/>
              </a:rPr>
              <a:t> </a:t>
            </a:r>
            <a:r>
              <a:rPr lang="fr-BE" b="0" dirty="0" err="1">
                <a:sym typeface="Wingdings" panose="05000000000000000000" pitchFamily="2" charset="2"/>
              </a:rPr>
              <a:t>formulated</a:t>
            </a:r>
            <a:endParaRPr lang="fr-BE" b="0" dirty="0">
              <a:sym typeface="Wingdings" panose="05000000000000000000" pitchFamily="2" charset="2"/>
            </a:endParaRPr>
          </a:p>
          <a:p>
            <a:pPr marL="457200" lvl="1" indent="0">
              <a:buNone/>
            </a:pPr>
            <a:endParaRPr lang="fr-BE" b="0" dirty="0">
              <a:sym typeface="Wingdings" panose="05000000000000000000" pitchFamily="2" charset="2"/>
            </a:endParaRPr>
          </a:p>
          <a:p>
            <a:pPr lvl="1">
              <a:buFont typeface="Wingdings" panose="05000000000000000000" pitchFamily="2" charset="2"/>
              <a:buChar char="è"/>
            </a:pPr>
            <a:r>
              <a:rPr lang="fr-BE" b="0" dirty="0" err="1">
                <a:sym typeface="Wingdings" panose="05000000000000000000" pitchFamily="2" charset="2"/>
              </a:rPr>
              <a:t>very</a:t>
            </a:r>
            <a:r>
              <a:rPr lang="fr-BE" b="0" dirty="0">
                <a:sym typeface="Wingdings" panose="05000000000000000000" pitchFamily="2" charset="2"/>
              </a:rPr>
              <a:t> high </a:t>
            </a:r>
            <a:r>
              <a:rPr lang="fr-BE" b="0" dirty="0" err="1">
                <a:sym typeface="Wingdings" panose="05000000000000000000" pitchFamily="2" charset="2"/>
              </a:rPr>
              <a:t>adminstrative</a:t>
            </a:r>
            <a:r>
              <a:rPr lang="fr-BE" b="0" dirty="0">
                <a:sym typeface="Wingdings" panose="05000000000000000000" pitchFamily="2" charset="2"/>
              </a:rPr>
              <a:t> </a:t>
            </a:r>
            <a:r>
              <a:rPr lang="fr-BE" b="0" dirty="0" err="1">
                <a:sym typeface="Wingdings" panose="05000000000000000000" pitchFamily="2" charset="2"/>
              </a:rPr>
              <a:t>burden</a:t>
            </a:r>
            <a:r>
              <a:rPr lang="fr-BE" b="0" dirty="0">
                <a:sym typeface="Wingdings" panose="05000000000000000000" pitchFamily="2" charset="2"/>
              </a:rPr>
              <a:t>, </a:t>
            </a:r>
            <a:r>
              <a:rPr lang="fr-BE" b="0" dirty="0" err="1">
                <a:sym typeface="Wingdings" panose="05000000000000000000" pitchFamily="2" charset="2"/>
              </a:rPr>
              <a:t>while</a:t>
            </a:r>
            <a:r>
              <a:rPr lang="fr-BE" b="0" dirty="0">
                <a:sym typeface="Wingdings" panose="05000000000000000000" pitchFamily="2" charset="2"/>
              </a:rPr>
              <a:t> </a:t>
            </a:r>
            <a:r>
              <a:rPr lang="fr-BE" b="0" dirty="0" err="1">
                <a:sym typeface="Wingdings" panose="05000000000000000000" pitchFamily="2" charset="2"/>
              </a:rPr>
              <a:t>many</a:t>
            </a:r>
            <a:r>
              <a:rPr lang="fr-BE" b="0" dirty="0">
                <a:sym typeface="Wingdings" panose="05000000000000000000" pitchFamily="2" charset="2"/>
              </a:rPr>
              <a:t> </a:t>
            </a:r>
            <a:r>
              <a:rPr lang="fr-BE" b="0" dirty="0" err="1">
                <a:sym typeface="Wingdings" panose="05000000000000000000" pitchFamily="2" charset="2"/>
              </a:rPr>
              <a:t>colours</a:t>
            </a:r>
            <a:r>
              <a:rPr lang="fr-BE" b="0" dirty="0">
                <a:sym typeface="Wingdings" panose="05000000000000000000" pitchFamily="2" charset="2"/>
              </a:rPr>
              <a:t> </a:t>
            </a:r>
            <a:r>
              <a:rPr lang="fr-BE" b="0" dirty="0" err="1">
                <a:sym typeface="Wingdings" panose="05000000000000000000" pitchFamily="2" charset="2"/>
              </a:rPr>
              <a:t>may</a:t>
            </a:r>
            <a:r>
              <a:rPr lang="fr-BE" b="0" dirty="0">
                <a:sym typeface="Wingdings" panose="05000000000000000000" pitchFamily="2" charset="2"/>
              </a:rPr>
              <a:t> </a:t>
            </a:r>
            <a:r>
              <a:rPr lang="fr-BE" b="0" dirty="0" err="1">
                <a:sym typeface="Wingdings" panose="05000000000000000000" pitchFamily="2" charset="2"/>
              </a:rPr>
              <a:t>never</a:t>
            </a:r>
            <a:r>
              <a:rPr lang="fr-BE" b="0" dirty="0">
                <a:sym typeface="Wingdings" panose="05000000000000000000" pitchFamily="2" charset="2"/>
              </a:rPr>
              <a:t> </a:t>
            </a:r>
            <a:r>
              <a:rPr lang="fr-BE" b="0" dirty="0" err="1">
                <a:sym typeface="Wingdings" panose="05000000000000000000" pitchFamily="2" charset="2"/>
              </a:rPr>
              <a:t>be</a:t>
            </a:r>
            <a:r>
              <a:rPr lang="fr-BE" b="0" dirty="0">
                <a:sym typeface="Wingdings" panose="05000000000000000000" pitchFamily="2" charset="2"/>
              </a:rPr>
              <a:t> </a:t>
            </a:r>
            <a:r>
              <a:rPr lang="fr-BE" b="0" dirty="0" err="1">
                <a:sym typeface="Wingdings" panose="05000000000000000000" pitchFamily="2" charset="2"/>
              </a:rPr>
              <a:t>placed</a:t>
            </a:r>
            <a:r>
              <a:rPr lang="fr-BE" b="0" dirty="0">
                <a:sym typeface="Wingdings" panose="05000000000000000000" pitchFamily="2" charset="2"/>
              </a:rPr>
              <a:t> on the </a:t>
            </a:r>
            <a:r>
              <a:rPr lang="fr-BE" b="0" dirty="0" err="1">
                <a:sym typeface="Wingdings" panose="05000000000000000000" pitchFamily="2" charset="2"/>
              </a:rPr>
              <a:t>market</a:t>
            </a:r>
            <a:endParaRPr lang="fr-BE" b="0"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19</a:t>
            </a:fld>
            <a:endParaRPr lang="en-GB" dirty="0"/>
          </a:p>
        </p:txBody>
      </p:sp>
      <p:pic>
        <p:nvPicPr>
          <p:cNvPr id="5" name="Picture 4"/>
          <p:cNvPicPr>
            <a:picLocks noChangeAspect="1"/>
          </p:cNvPicPr>
          <p:nvPr/>
        </p:nvPicPr>
        <p:blipFill>
          <a:blip r:embed="rId2"/>
          <a:stretch>
            <a:fillRect/>
          </a:stretch>
        </p:blipFill>
        <p:spPr>
          <a:xfrm>
            <a:off x="6595891" y="935898"/>
            <a:ext cx="2440605" cy="1412982"/>
          </a:xfrm>
          <a:prstGeom prst="rect">
            <a:avLst/>
          </a:prstGeom>
        </p:spPr>
      </p:pic>
      <p:pic>
        <p:nvPicPr>
          <p:cNvPr id="6" name="Picture 5"/>
          <p:cNvPicPr>
            <a:picLocks noChangeAspect="1"/>
          </p:cNvPicPr>
          <p:nvPr/>
        </p:nvPicPr>
        <p:blipFill>
          <a:blip r:embed="rId3"/>
          <a:stretch>
            <a:fillRect/>
          </a:stretch>
        </p:blipFill>
        <p:spPr>
          <a:xfrm>
            <a:off x="6516216" y="2564904"/>
            <a:ext cx="2013557" cy="1270045"/>
          </a:xfrm>
          <a:prstGeom prst="rect">
            <a:avLst/>
          </a:prstGeom>
        </p:spPr>
      </p:pic>
      <p:pic>
        <p:nvPicPr>
          <p:cNvPr id="7" name="Picture 6"/>
          <p:cNvPicPr>
            <a:picLocks noChangeAspect="1"/>
          </p:cNvPicPr>
          <p:nvPr/>
        </p:nvPicPr>
        <p:blipFill>
          <a:blip r:embed="rId4"/>
          <a:stretch>
            <a:fillRect/>
          </a:stretch>
        </p:blipFill>
        <p:spPr>
          <a:xfrm>
            <a:off x="6595891" y="4293096"/>
            <a:ext cx="1960067" cy="1302304"/>
          </a:xfrm>
          <a:prstGeom prst="rect">
            <a:avLst/>
          </a:prstGeom>
        </p:spPr>
      </p:pic>
    </p:spTree>
    <p:extLst>
      <p:ext uri="{BB962C8B-B14F-4D97-AF65-F5344CB8AC3E}">
        <p14:creationId xmlns:p14="http://schemas.microsoft.com/office/powerpoint/2010/main" val="30439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lstStyle/>
          <a:p>
            <a:r>
              <a:rPr lang="en-GB" dirty="0">
                <a:solidFill>
                  <a:srgbClr val="00B050"/>
                </a:solidFill>
              </a:rPr>
              <a:t>Background</a:t>
            </a:r>
            <a:endParaRPr lang="en-GB" sz="2000" b="0" dirty="0">
              <a:solidFill>
                <a:srgbClr val="00B050"/>
              </a:solidFill>
            </a:endParaRPr>
          </a:p>
        </p:txBody>
      </p:sp>
      <p:sp>
        <p:nvSpPr>
          <p:cNvPr id="3" name="Content Placeholder 2"/>
          <p:cNvSpPr>
            <a:spLocks noGrp="1"/>
          </p:cNvSpPr>
          <p:nvPr>
            <p:ph idx="1"/>
          </p:nvPr>
        </p:nvSpPr>
        <p:spPr>
          <a:xfrm>
            <a:off x="457200" y="1340768"/>
            <a:ext cx="8229600" cy="4824536"/>
          </a:xfrm>
        </p:spPr>
        <p:txBody>
          <a:bodyPr/>
          <a:lstStyle/>
          <a:p>
            <a:pPr marL="0" indent="0" algn="ctr">
              <a:buNone/>
            </a:pPr>
            <a:r>
              <a:rPr lang="en-GB" i="0" dirty="0">
                <a:solidFill>
                  <a:srgbClr val="00B0F0"/>
                </a:solidFill>
              </a:rPr>
              <a:t>Regulation (EU) 2017/542 harmonising information to be submitted relating to emergency health response = ‘Annex VIII to CLP’</a:t>
            </a:r>
          </a:p>
          <a:p>
            <a:pPr marL="0" indent="0" algn="ctr">
              <a:buNone/>
            </a:pPr>
            <a:r>
              <a:rPr lang="en-GB" sz="1800" i="0" dirty="0"/>
              <a:t>Adopted in 2017 on condition that claimed workability issues are studied and Regulation is amended if necessary</a:t>
            </a:r>
          </a:p>
          <a:p>
            <a:pPr marL="0" indent="0" algn="ctr">
              <a:buNone/>
            </a:pPr>
            <a:endParaRPr lang="en-GB" i="0" dirty="0"/>
          </a:p>
          <a:p>
            <a:pPr marL="0" indent="0" algn="ctr">
              <a:buNone/>
            </a:pPr>
            <a:endParaRPr lang="en-GB" i="0" dirty="0">
              <a:solidFill>
                <a:srgbClr val="00B0F0"/>
              </a:solidFill>
            </a:endParaRPr>
          </a:p>
          <a:p>
            <a:pPr marL="0" indent="0" algn="ctr">
              <a:buNone/>
            </a:pPr>
            <a:r>
              <a:rPr lang="en-GB" i="0" dirty="0">
                <a:solidFill>
                  <a:srgbClr val="00B0F0"/>
                </a:solidFill>
              </a:rPr>
              <a:t>Workability study</a:t>
            </a:r>
          </a:p>
          <a:p>
            <a:pPr marL="0" indent="0" algn="ctr">
              <a:buNone/>
            </a:pPr>
            <a:r>
              <a:rPr lang="en-GB" sz="1800" i="0" dirty="0"/>
              <a:t>June 2018 – June 2019</a:t>
            </a:r>
          </a:p>
          <a:p>
            <a:pPr marL="0" indent="0" algn="ctr">
              <a:buNone/>
            </a:pPr>
            <a:endParaRPr lang="en-GB" i="0" dirty="0"/>
          </a:p>
          <a:p>
            <a:pPr marL="0" indent="0" algn="ctr">
              <a:buNone/>
            </a:pPr>
            <a:endParaRPr lang="en-GB" i="0" dirty="0">
              <a:solidFill>
                <a:srgbClr val="00B0F0"/>
              </a:solidFill>
            </a:endParaRPr>
          </a:p>
          <a:p>
            <a:pPr marL="0" indent="0" algn="ctr">
              <a:buNone/>
            </a:pPr>
            <a:r>
              <a:rPr lang="en-GB" i="0" dirty="0">
                <a:solidFill>
                  <a:srgbClr val="00B0F0"/>
                </a:solidFill>
              </a:rPr>
              <a:t>Workability amendment</a:t>
            </a:r>
          </a:p>
          <a:p>
            <a:pPr marL="0" indent="0">
              <a:buNone/>
            </a:pPr>
            <a:endParaRPr lang="en-GB" i="0" dirty="0"/>
          </a:p>
          <a:p>
            <a:pPr marL="0" indent="0">
              <a:buNone/>
            </a:pPr>
            <a:endParaRPr lang="en-GB" i="0" dirty="0"/>
          </a:p>
          <a:p>
            <a:pPr marL="0" indent="0">
              <a:buNone/>
            </a:pPr>
            <a:endParaRPr lang="en-GB" i="0" dirty="0"/>
          </a:p>
        </p:txBody>
      </p:sp>
      <p:sp>
        <p:nvSpPr>
          <p:cNvPr id="6" name="Down Arrow 5"/>
          <p:cNvSpPr/>
          <p:nvPr/>
        </p:nvSpPr>
        <p:spPr>
          <a:xfrm>
            <a:off x="4572000" y="3284984"/>
            <a:ext cx="360040" cy="618368"/>
          </a:xfrm>
          <a:prstGeom prst="down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8" name="Down Arrow 7"/>
          <p:cNvSpPr/>
          <p:nvPr/>
        </p:nvSpPr>
        <p:spPr>
          <a:xfrm>
            <a:off x="4572000" y="4941168"/>
            <a:ext cx="360040" cy="618368"/>
          </a:xfrm>
          <a:prstGeom prst="down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2</a:t>
            </a:fld>
            <a:endParaRPr lang="en-GB" dirty="0"/>
          </a:p>
        </p:txBody>
      </p:sp>
    </p:spTree>
    <p:extLst>
      <p:ext uri="{BB962C8B-B14F-4D97-AF65-F5344CB8AC3E}">
        <p14:creationId xmlns:p14="http://schemas.microsoft.com/office/powerpoint/2010/main" val="1807542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119"/>
            <a:ext cx="8229600" cy="936625"/>
          </a:xfrm>
        </p:spPr>
        <p:txBody>
          <a:bodyPr/>
          <a:lstStyle/>
          <a:p>
            <a:r>
              <a:rPr lang="fr-BE" dirty="0" err="1">
                <a:solidFill>
                  <a:srgbClr val="00B050"/>
                </a:solidFill>
              </a:rPr>
              <a:t>Proposed</a:t>
            </a:r>
            <a:r>
              <a:rPr lang="fr-BE" dirty="0">
                <a:solidFill>
                  <a:srgbClr val="00B050"/>
                </a:solidFill>
              </a:rPr>
              <a:t> solution - COM</a:t>
            </a:r>
          </a:p>
        </p:txBody>
      </p:sp>
      <p:grpSp>
        <p:nvGrpSpPr>
          <p:cNvPr id="23" name="Group 22"/>
          <p:cNvGrpSpPr/>
          <p:nvPr/>
        </p:nvGrpSpPr>
        <p:grpSpPr>
          <a:xfrm>
            <a:off x="928251" y="2422426"/>
            <a:ext cx="3024336" cy="3545540"/>
            <a:chOff x="179512" y="673616"/>
            <a:chExt cx="3024336" cy="3545540"/>
          </a:xfrm>
        </p:grpSpPr>
        <p:grpSp>
          <p:nvGrpSpPr>
            <p:cNvPr id="13" name="Group 12"/>
            <p:cNvGrpSpPr/>
            <p:nvPr/>
          </p:nvGrpSpPr>
          <p:grpSpPr>
            <a:xfrm>
              <a:off x="419835" y="779793"/>
              <a:ext cx="2568848" cy="3090547"/>
              <a:chOff x="419835" y="779793"/>
              <a:chExt cx="2568848" cy="3090547"/>
            </a:xfrm>
          </p:grpSpPr>
          <p:grpSp>
            <p:nvGrpSpPr>
              <p:cNvPr id="7" name="Group 6"/>
              <p:cNvGrpSpPr/>
              <p:nvPr/>
            </p:nvGrpSpPr>
            <p:grpSpPr>
              <a:xfrm>
                <a:off x="419835" y="779793"/>
                <a:ext cx="2568848" cy="1904347"/>
                <a:chOff x="465326" y="861844"/>
                <a:chExt cx="2568848" cy="1904347"/>
              </a:xfrm>
            </p:grpSpPr>
            <p:pic>
              <p:nvPicPr>
                <p:cNvPr id="5" name="Picture 4"/>
                <p:cNvPicPr>
                  <a:picLocks noChangeAspect="1"/>
                </p:cNvPicPr>
                <p:nvPr/>
              </p:nvPicPr>
              <p:blipFill>
                <a:blip r:embed="rId2"/>
                <a:stretch>
                  <a:fillRect/>
                </a:stretch>
              </p:blipFill>
              <p:spPr>
                <a:xfrm>
                  <a:off x="465326" y="1432093"/>
                  <a:ext cx="2568848" cy="1334098"/>
                </a:xfrm>
                <a:prstGeom prst="rect">
                  <a:avLst/>
                </a:prstGeom>
              </p:spPr>
            </p:pic>
            <p:sp>
              <p:nvSpPr>
                <p:cNvPr id="6" name="TextBox 5"/>
                <p:cNvSpPr txBox="1"/>
                <p:nvPr/>
              </p:nvSpPr>
              <p:spPr>
                <a:xfrm>
                  <a:off x="841850" y="861844"/>
                  <a:ext cx="1404552" cy="369332"/>
                </a:xfrm>
                <a:prstGeom prst="rect">
                  <a:avLst/>
                </a:prstGeom>
                <a:noFill/>
              </p:spPr>
              <p:txBody>
                <a:bodyPr wrap="none" rtlCol="0">
                  <a:spAutoFit/>
                </a:bodyPr>
                <a:lstStyle/>
                <a:p>
                  <a:r>
                    <a:rPr lang="fr-BE" sz="1800" b="0" dirty="0">
                      <a:solidFill>
                        <a:srgbClr val="0F5494"/>
                      </a:solidFill>
                    </a:rPr>
                    <a:t>Base </a:t>
                  </a:r>
                  <a:r>
                    <a:rPr lang="fr-BE" sz="1800" b="0" dirty="0" err="1">
                      <a:solidFill>
                        <a:srgbClr val="0F5494"/>
                      </a:solidFill>
                    </a:rPr>
                    <a:t>paint</a:t>
                  </a:r>
                  <a:endParaRPr lang="fr-BE" sz="1800" b="0" dirty="0">
                    <a:solidFill>
                      <a:srgbClr val="0F5494"/>
                    </a:solidFill>
                  </a:endParaRPr>
                </a:p>
              </p:txBody>
            </p:sp>
          </p:grpSp>
          <p:sp>
            <p:nvSpPr>
              <p:cNvPr id="11" name="TextBox 10"/>
              <p:cNvSpPr txBox="1"/>
              <p:nvPr/>
            </p:nvSpPr>
            <p:spPr>
              <a:xfrm>
                <a:off x="824060" y="3501008"/>
                <a:ext cx="1497526" cy="369332"/>
              </a:xfrm>
              <a:prstGeom prst="rect">
                <a:avLst/>
              </a:prstGeom>
              <a:noFill/>
            </p:spPr>
            <p:txBody>
              <a:bodyPr wrap="none" rtlCol="0">
                <a:spAutoFit/>
              </a:bodyPr>
              <a:lstStyle/>
              <a:p>
                <a:r>
                  <a:rPr lang="fr-BE" sz="1800" b="0" dirty="0">
                    <a:solidFill>
                      <a:srgbClr val="0F5494"/>
                    </a:solidFill>
                  </a:rPr>
                  <a:t>Notification</a:t>
                </a:r>
              </a:p>
            </p:txBody>
          </p:sp>
          <p:sp>
            <p:nvSpPr>
              <p:cNvPr id="12" name="Down Arrow 11"/>
              <p:cNvSpPr/>
              <p:nvPr/>
            </p:nvSpPr>
            <p:spPr>
              <a:xfrm>
                <a:off x="1498635" y="2965542"/>
                <a:ext cx="262873" cy="402344"/>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sp>
          <p:nvSpPr>
            <p:cNvPr id="22" name="Rounded Rectangle 21"/>
            <p:cNvSpPr/>
            <p:nvPr/>
          </p:nvSpPr>
          <p:spPr>
            <a:xfrm>
              <a:off x="179512" y="673616"/>
              <a:ext cx="3024336" cy="3545540"/>
            </a:xfrm>
            <a:prstGeom prst="roundRect">
              <a:avLst/>
            </a:prstGeom>
            <a:noFill/>
            <a:ln>
              <a:solidFill>
                <a:srgbClr val="0F549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nvGrpSpPr>
          <p:cNvPr id="33" name="Group 32"/>
          <p:cNvGrpSpPr/>
          <p:nvPr/>
        </p:nvGrpSpPr>
        <p:grpSpPr>
          <a:xfrm>
            <a:off x="5298075" y="2395645"/>
            <a:ext cx="3024336" cy="3562041"/>
            <a:chOff x="5982241" y="1091095"/>
            <a:chExt cx="3024336" cy="3562041"/>
          </a:xfrm>
        </p:grpSpPr>
        <p:grpSp>
          <p:nvGrpSpPr>
            <p:cNvPr id="21" name="Group 20"/>
            <p:cNvGrpSpPr/>
            <p:nvPr/>
          </p:nvGrpSpPr>
          <p:grpSpPr>
            <a:xfrm>
              <a:off x="6156176" y="1197273"/>
              <a:ext cx="2817951" cy="3345048"/>
              <a:chOff x="6072926" y="1236080"/>
              <a:chExt cx="2817951" cy="3345048"/>
            </a:xfrm>
          </p:grpSpPr>
          <p:grpSp>
            <p:nvGrpSpPr>
              <p:cNvPr id="10" name="Group 9"/>
              <p:cNvGrpSpPr/>
              <p:nvPr/>
            </p:nvGrpSpPr>
            <p:grpSpPr>
              <a:xfrm>
                <a:off x="6179616" y="1236080"/>
                <a:ext cx="2568848" cy="1990597"/>
                <a:chOff x="641115" y="3656142"/>
                <a:chExt cx="2568848" cy="1990597"/>
              </a:xfrm>
            </p:grpSpPr>
            <p:pic>
              <p:nvPicPr>
                <p:cNvPr id="8" name="Picture 7"/>
                <p:cNvPicPr>
                  <a:picLocks noChangeAspect="1"/>
                </p:cNvPicPr>
                <p:nvPr/>
              </p:nvPicPr>
              <p:blipFill>
                <a:blip r:embed="rId3"/>
                <a:stretch>
                  <a:fillRect/>
                </a:stretch>
              </p:blipFill>
              <p:spPr>
                <a:xfrm>
                  <a:off x="641115" y="4045343"/>
                  <a:ext cx="2568848" cy="1601396"/>
                </a:xfrm>
                <a:prstGeom prst="rect">
                  <a:avLst/>
                </a:prstGeom>
              </p:spPr>
            </p:pic>
            <p:sp>
              <p:nvSpPr>
                <p:cNvPr id="9" name="TextBox 8"/>
                <p:cNvSpPr txBox="1"/>
                <p:nvPr/>
              </p:nvSpPr>
              <p:spPr>
                <a:xfrm>
                  <a:off x="1397604" y="3656142"/>
                  <a:ext cx="984565" cy="369332"/>
                </a:xfrm>
                <a:prstGeom prst="rect">
                  <a:avLst/>
                </a:prstGeom>
                <a:noFill/>
              </p:spPr>
              <p:txBody>
                <a:bodyPr wrap="none" rtlCol="0">
                  <a:spAutoFit/>
                </a:bodyPr>
                <a:lstStyle/>
                <a:p>
                  <a:r>
                    <a:rPr lang="fr-BE" sz="1800" b="0" dirty="0" err="1">
                      <a:solidFill>
                        <a:srgbClr val="0F5494"/>
                      </a:solidFill>
                    </a:rPr>
                    <a:t>Tinters</a:t>
                  </a:r>
                  <a:endParaRPr lang="fr-BE" sz="1800" b="0" dirty="0">
                    <a:solidFill>
                      <a:srgbClr val="0F5494"/>
                    </a:solidFill>
                  </a:endParaRPr>
                </a:p>
              </p:txBody>
            </p:sp>
          </p:grpSp>
          <p:grpSp>
            <p:nvGrpSpPr>
              <p:cNvPr id="19" name="Group 18"/>
              <p:cNvGrpSpPr/>
              <p:nvPr/>
            </p:nvGrpSpPr>
            <p:grpSpPr>
              <a:xfrm>
                <a:off x="6072926" y="3493835"/>
                <a:ext cx="2817951" cy="1087293"/>
                <a:chOff x="6030455" y="3133795"/>
                <a:chExt cx="2817951" cy="1087293"/>
              </a:xfrm>
            </p:grpSpPr>
            <p:sp>
              <p:nvSpPr>
                <p:cNvPr id="14" name="TextBox 13"/>
                <p:cNvSpPr txBox="1"/>
                <p:nvPr/>
              </p:nvSpPr>
              <p:spPr>
                <a:xfrm>
                  <a:off x="6030455" y="3133795"/>
                  <a:ext cx="731290" cy="646331"/>
                </a:xfrm>
                <a:prstGeom prst="rect">
                  <a:avLst/>
                </a:prstGeom>
                <a:noFill/>
              </p:spPr>
              <p:txBody>
                <a:bodyPr wrap="none" rtlCol="0">
                  <a:spAutoFit/>
                </a:bodyPr>
                <a:lstStyle/>
                <a:p>
                  <a:r>
                    <a:rPr lang="fr-BE" sz="1800" b="0" dirty="0">
                      <a:solidFill>
                        <a:srgbClr val="0F5494"/>
                      </a:solidFill>
                    </a:rPr>
                    <a:t>N1</a:t>
                  </a:r>
                </a:p>
                <a:p>
                  <a:r>
                    <a:rPr lang="fr-BE" sz="1800" b="0" dirty="0">
                      <a:solidFill>
                        <a:srgbClr val="0F5494"/>
                      </a:solidFill>
                    </a:rPr>
                    <a:t>UFI1</a:t>
                  </a:r>
                </a:p>
              </p:txBody>
            </p:sp>
            <p:sp>
              <p:nvSpPr>
                <p:cNvPr id="15" name="TextBox 14"/>
                <p:cNvSpPr txBox="1"/>
                <p:nvPr/>
              </p:nvSpPr>
              <p:spPr>
                <a:xfrm>
                  <a:off x="6588224" y="3574757"/>
                  <a:ext cx="731290" cy="646331"/>
                </a:xfrm>
                <a:prstGeom prst="rect">
                  <a:avLst/>
                </a:prstGeom>
                <a:noFill/>
              </p:spPr>
              <p:txBody>
                <a:bodyPr wrap="none" rtlCol="0">
                  <a:spAutoFit/>
                </a:bodyPr>
                <a:lstStyle/>
                <a:p>
                  <a:r>
                    <a:rPr lang="fr-BE" sz="1800" b="0" dirty="0">
                      <a:solidFill>
                        <a:srgbClr val="0F5494"/>
                      </a:solidFill>
                    </a:rPr>
                    <a:t>N2</a:t>
                  </a:r>
                </a:p>
                <a:p>
                  <a:r>
                    <a:rPr lang="fr-BE" sz="1800" b="0" dirty="0">
                      <a:solidFill>
                        <a:srgbClr val="0F5494"/>
                      </a:solidFill>
                    </a:rPr>
                    <a:t>UFI2</a:t>
                  </a:r>
                </a:p>
              </p:txBody>
            </p:sp>
            <p:sp>
              <p:nvSpPr>
                <p:cNvPr id="16" name="TextBox 15"/>
                <p:cNvSpPr txBox="1"/>
                <p:nvPr/>
              </p:nvSpPr>
              <p:spPr>
                <a:xfrm>
                  <a:off x="7020272" y="3142709"/>
                  <a:ext cx="731290" cy="646331"/>
                </a:xfrm>
                <a:prstGeom prst="rect">
                  <a:avLst/>
                </a:prstGeom>
                <a:noFill/>
              </p:spPr>
              <p:txBody>
                <a:bodyPr wrap="none" rtlCol="0">
                  <a:spAutoFit/>
                </a:bodyPr>
                <a:lstStyle/>
                <a:p>
                  <a:r>
                    <a:rPr lang="fr-BE" sz="1800" b="0" dirty="0">
                      <a:solidFill>
                        <a:srgbClr val="0F5494"/>
                      </a:solidFill>
                    </a:rPr>
                    <a:t>N3</a:t>
                  </a:r>
                </a:p>
                <a:p>
                  <a:r>
                    <a:rPr lang="fr-BE" sz="1800" b="0" dirty="0">
                      <a:solidFill>
                        <a:srgbClr val="0F5494"/>
                      </a:solidFill>
                    </a:rPr>
                    <a:t>UFI3</a:t>
                  </a:r>
                </a:p>
              </p:txBody>
            </p:sp>
            <p:sp>
              <p:nvSpPr>
                <p:cNvPr id="17" name="TextBox 16"/>
                <p:cNvSpPr txBox="1"/>
                <p:nvPr/>
              </p:nvSpPr>
              <p:spPr>
                <a:xfrm>
                  <a:off x="7585126" y="3574757"/>
                  <a:ext cx="731290" cy="646331"/>
                </a:xfrm>
                <a:prstGeom prst="rect">
                  <a:avLst/>
                </a:prstGeom>
                <a:noFill/>
              </p:spPr>
              <p:txBody>
                <a:bodyPr wrap="none" rtlCol="0">
                  <a:spAutoFit/>
                </a:bodyPr>
                <a:lstStyle/>
                <a:p>
                  <a:r>
                    <a:rPr lang="fr-BE" sz="1800" b="0" dirty="0">
                      <a:solidFill>
                        <a:srgbClr val="0F5494"/>
                      </a:solidFill>
                    </a:rPr>
                    <a:t>N4</a:t>
                  </a:r>
                </a:p>
                <a:p>
                  <a:r>
                    <a:rPr lang="fr-BE" sz="1800" b="0" dirty="0">
                      <a:solidFill>
                        <a:srgbClr val="0F5494"/>
                      </a:solidFill>
                    </a:rPr>
                    <a:t>UFI4</a:t>
                  </a:r>
                </a:p>
              </p:txBody>
            </p:sp>
            <p:sp>
              <p:nvSpPr>
                <p:cNvPr id="18" name="TextBox 17"/>
                <p:cNvSpPr txBox="1"/>
                <p:nvPr/>
              </p:nvSpPr>
              <p:spPr>
                <a:xfrm>
                  <a:off x="8118719" y="3140968"/>
                  <a:ext cx="729687" cy="646331"/>
                </a:xfrm>
                <a:prstGeom prst="rect">
                  <a:avLst/>
                </a:prstGeom>
                <a:noFill/>
              </p:spPr>
              <p:txBody>
                <a:bodyPr wrap="none" rtlCol="0">
                  <a:spAutoFit/>
                </a:bodyPr>
                <a:lstStyle/>
                <a:p>
                  <a:r>
                    <a:rPr lang="fr-BE" sz="1800" b="0" dirty="0" err="1">
                      <a:solidFill>
                        <a:srgbClr val="0F5494"/>
                      </a:solidFill>
                    </a:rPr>
                    <a:t>Nn</a:t>
                  </a:r>
                  <a:endParaRPr lang="fr-BE" sz="1800" b="0" dirty="0">
                    <a:solidFill>
                      <a:srgbClr val="0F5494"/>
                    </a:solidFill>
                  </a:endParaRPr>
                </a:p>
                <a:p>
                  <a:r>
                    <a:rPr lang="fr-BE" sz="1800" b="0" dirty="0" err="1">
                      <a:solidFill>
                        <a:srgbClr val="0F5494"/>
                      </a:solidFill>
                    </a:rPr>
                    <a:t>UFIn</a:t>
                  </a:r>
                  <a:endParaRPr lang="fr-BE" sz="1800" b="0" dirty="0">
                    <a:solidFill>
                      <a:srgbClr val="0F5494"/>
                    </a:solidFill>
                  </a:endParaRPr>
                </a:p>
              </p:txBody>
            </p:sp>
          </p:grpSp>
          <p:sp>
            <p:nvSpPr>
              <p:cNvPr id="20" name="Down Arrow 19"/>
              <p:cNvSpPr/>
              <p:nvPr/>
            </p:nvSpPr>
            <p:spPr>
              <a:xfrm>
                <a:off x="7254480" y="3087076"/>
                <a:ext cx="262873" cy="402344"/>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sp>
          <p:nvSpPr>
            <p:cNvPr id="32" name="Rounded Rectangle 31"/>
            <p:cNvSpPr/>
            <p:nvPr/>
          </p:nvSpPr>
          <p:spPr>
            <a:xfrm>
              <a:off x="5982241" y="1091095"/>
              <a:ext cx="3024336" cy="3562041"/>
            </a:xfrm>
            <a:prstGeom prst="roundRect">
              <a:avLst/>
            </a:prstGeom>
            <a:noFill/>
            <a:ln>
              <a:solidFill>
                <a:srgbClr val="0F549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sp>
        <p:nvSpPr>
          <p:cNvPr id="35" name="TextBox 34"/>
          <p:cNvSpPr txBox="1"/>
          <p:nvPr/>
        </p:nvSpPr>
        <p:spPr>
          <a:xfrm>
            <a:off x="468313" y="1161069"/>
            <a:ext cx="5915594" cy="461665"/>
          </a:xfrm>
          <a:prstGeom prst="rect">
            <a:avLst/>
          </a:prstGeom>
          <a:noFill/>
        </p:spPr>
        <p:txBody>
          <a:bodyPr wrap="none" rtlCol="0">
            <a:spAutoFit/>
          </a:bodyPr>
          <a:lstStyle/>
          <a:p>
            <a:r>
              <a:rPr lang="fr-BE" sz="2400" b="0" dirty="0" err="1">
                <a:solidFill>
                  <a:srgbClr val="0F5494"/>
                </a:solidFill>
              </a:rPr>
              <a:t>Bespoke</a:t>
            </a:r>
            <a:r>
              <a:rPr lang="fr-BE" sz="2400" b="0" dirty="0">
                <a:solidFill>
                  <a:srgbClr val="0F5494"/>
                </a:solidFill>
              </a:rPr>
              <a:t> </a:t>
            </a:r>
            <a:r>
              <a:rPr lang="fr-BE" sz="2400" b="0" dirty="0" err="1">
                <a:solidFill>
                  <a:srgbClr val="0F5494"/>
                </a:solidFill>
              </a:rPr>
              <a:t>paint</a:t>
            </a:r>
            <a:r>
              <a:rPr lang="fr-BE" sz="2400" b="0" dirty="0">
                <a:solidFill>
                  <a:srgbClr val="0F5494"/>
                </a:solidFill>
              </a:rPr>
              <a:t> = base </a:t>
            </a:r>
            <a:r>
              <a:rPr lang="fr-BE" sz="2400" b="0" dirty="0" err="1">
                <a:solidFill>
                  <a:srgbClr val="0F5494"/>
                </a:solidFill>
              </a:rPr>
              <a:t>paint</a:t>
            </a:r>
            <a:r>
              <a:rPr lang="fr-BE" sz="2400" b="0" dirty="0">
                <a:solidFill>
                  <a:srgbClr val="0F5494"/>
                </a:solidFill>
              </a:rPr>
              <a:t> + </a:t>
            </a:r>
            <a:r>
              <a:rPr lang="fr-BE" sz="2400" b="0" dirty="0" err="1">
                <a:solidFill>
                  <a:srgbClr val="0F5494"/>
                </a:solidFill>
              </a:rPr>
              <a:t>tinters</a:t>
            </a:r>
            <a:endParaRPr lang="fr-BE" sz="2400" b="0" dirty="0">
              <a:solidFill>
                <a:srgbClr val="0F5494"/>
              </a:solidFill>
            </a:endParaRPr>
          </a:p>
        </p:txBody>
      </p:sp>
      <p:sp>
        <p:nvSpPr>
          <p:cNvPr id="36" name="Down Arrow 35"/>
          <p:cNvSpPr/>
          <p:nvPr/>
        </p:nvSpPr>
        <p:spPr>
          <a:xfrm rot="2619591">
            <a:off x="3665054" y="1683705"/>
            <a:ext cx="441605" cy="678576"/>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dirty="0"/>
          </a:p>
        </p:txBody>
      </p:sp>
      <p:sp>
        <p:nvSpPr>
          <p:cNvPr id="37" name="Down Arrow 36"/>
          <p:cNvSpPr/>
          <p:nvPr/>
        </p:nvSpPr>
        <p:spPr>
          <a:xfrm rot="19146124">
            <a:off x="5532321" y="1645400"/>
            <a:ext cx="441605" cy="678576"/>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38" name="Slide Number Placeholder 37"/>
          <p:cNvSpPr>
            <a:spLocks noGrp="1"/>
          </p:cNvSpPr>
          <p:nvPr>
            <p:ph type="sldNum" sz="quarter" idx="12"/>
          </p:nvPr>
        </p:nvSpPr>
        <p:spPr/>
        <p:txBody>
          <a:bodyPr/>
          <a:lstStyle/>
          <a:p>
            <a:pPr>
              <a:defRPr/>
            </a:pPr>
            <a:fld id="{37EC8A20-BA03-4FF7-8742-03D8AD4CA4F4}" type="slidenum">
              <a:rPr lang="en-GB" smtClean="0"/>
              <a:pPr>
                <a:defRPr/>
              </a:pPr>
              <a:t>20</a:t>
            </a:fld>
            <a:endParaRPr lang="en-GB" dirty="0"/>
          </a:p>
        </p:txBody>
      </p:sp>
    </p:spTree>
    <p:extLst>
      <p:ext uri="{BB962C8B-B14F-4D97-AF65-F5344CB8AC3E}">
        <p14:creationId xmlns:p14="http://schemas.microsoft.com/office/powerpoint/2010/main" val="245779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119"/>
            <a:ext cx="8229600" cy="936625"/>
          </a:xfrm>
        </p:spPr>
        <p:txBody>
          <a:bodyPr/>
          <a:lstStyle/>
          <a:p>
            <a:r>
              <a:rPr lang="fr-BE" dirty="0" err="1">
                <a:solidFill>
                  <a:srgbClr val="00B050"/>
                </a:solidFill>
              </a:rPr>
              <a:t>Proposed</a:t>
            </a:r>
            <a:r>
              <a:rPr lang="fr-BE" dirty="0">
                <a:solidFill>
                  <a:srgbClr val="00B050"/>
                </a:solidFill>
              </a:rPr>
              <a:t> solution - COM</a:t>
            </a:r>
          </a:p>
        </p:txBody>
      </p:sp>
      <p:sp>
        <p:nvSpPr>
          <p:cNvPr id="35" name="TextBox 34"/>
          <p:cNvSpPr txBox="1"/>
          <p:nvPr/>
        </p:nvSpPr>
        <p:spPr>
          <a:xfrm>
            <a:off x="468313" y="1161069"/>
            <a:ext cx="2369751" cy="461665"/>
          </a:xfrm>
          <a:prstGeom prst="rect">
            <a:avLst/>
          </a:prstGeom>
          <a:noFill/>
        </p:spPr>
        <p:txBody>
          <a:bodyPr wrap="none" rtlCol="0">
            <a:spAutoFit/>
          </a:bodyPr>
          <a:lstStyle/>
          <a:p>
            <a:r>
              <a:rPr lang="fr-BE" sz="2400" b="0" dirty="0" err="1">
                <a:solidFill>
                  <a:srgbClr val="0F5494"/>
                </a:solidFill>
              </a:rPr>
              <a:t>Bespoke</a:t>
            </a:r>
            <a:r>
              <a:rPr lang="fr-BE" sz="2400" b="0" dirty="0">
                <a:solidFill>
                  <a:srgbClr val="0F5494"/>
                </a:solidFill>
              </a:rPr>
              <a:t> </a:t>
            </a:r>
            <a:r>
              <a:rPr lang="fr-BE" sz="2400" b="0" dirty="0" err="1">
                <a:solidFill>
                  <a:srgbClr val="0F5494"/>
                </a:solidFill>
              </a:rPr>
              <a:t>paint</a:t>
            </a:r>
            <a:endParaRPr lang="fr-BE" sz="2400" b="0" dirty="0">
              <a:solidFill>
                <a:srgbClr val="0F5494"/>
              </a:solidFill>
            </a:endParaRPr>
          </a:p>
        </p:txBody>
      </p:sp>
      <p:pic>
        <p:nvPicPr>
          <p:cNvPr id="3" name="Picture 2"/>
          <p:cNvPicPr>
            <a:picLocks noChangeAspect="1"/>
          </p:cNvPicPr>
          <p:nvPr/>
        </p:nvPicPr>
        <p:blipFill>
          <a:blip r:embed="rId2"/>
          <a:stretch>
            <a:fillRect/>
          </a:stretch>
        </p:blipFill>
        <p:spPr>
          <a:xfrm>
            <a:off x="3129078" y="1187410"/>
            <a:ext cx="1511846" cy="1133885"/>
          </a:xfrm>
          <a:prstGeom prst="rect">
            <a:avLst/>
          </a:prstGeom>
        </p:spPr>
      </p:pic>
      <p:sp>
        <p:nvSpPr>
          <p:cNvPr id="28" name="TextBox 27"/>
          <p:cNvSpPr txBox="1"/>
          <p:nvPr/>
        </p:nvSpPr>
        <p:spPr>
          <a:xfrm>
            <a:off x="529771" y="2497525"/>
            <a:ext cx="6404340" cy="1015663"/>
          </a:xfrm>
          <a:prstGeom prst="rect">
            <a:avLst/>
          </a:prstGeom>
          <a:noFill/>
          <a:ln w="28575">
            <a:solidFill>
              <a:srgbClr val="0F5494"/>
            </a:solidFill>
          </a:ln>
        </p:spPr>
        <p:txBody>
          <a:bodyPr wrap="square" rtlCol="0">
            <a:spAutoFit/>
          </a:bodyPr>
          <a:lstStyle/>
          <a:p>
            <a:r>
              <a:rPr lang="fr-BE" sz="2000" b="0" dirty="0">
                <a:solidFill>
                  <a:srgbClr val="0F5494"/>
                </a:solidFill>
              </a:rPr>
              <a:t>Name:		‘</a:t>
            </a:r>
            <a:r>
              <a:rPr lang="fr-BE" sz="2000" b="0" dirty="0" err="1">
                <a:solidFill>
                  <a:srgbClr val="0F5494"/>
                </a:solidFill>
              </a:rPr>
              <a:t>Red</a:t>
            </a:r>
            <a:r>
              <a:rPr lang="fr-BE" sz="2000" b="0" dirty="0">
                <a:solidFill>
                  <a:srgbClr val="0F5494"/>
                </a:solidFill>
              </a:rPr>
              <a:t> </a:t>
            </a:r>
            <a:r>
              <a:rPr lang="fr-BE" sz="2000" b="0" dirty="0" err="1">
                <a:solidFill>
                  <a:srgbClr val="0F5494"/>
                </a:solidFill>
              </a:rPr>
              <a:t>paint</a:t>
            </a:r>
            <a:r>
              <a:rPr lang="fr-BE" sz="2000" b="0" dirty="0">
                <a:solidFill>
                  <a:srgbClr val="0F5494"/>
                </a:solidFill>
              </a:rPr>
              <a:t>’ </a:t>
            </a:r>
          </a:p>
          <a:p>
            <a:r>
              <a:rPr lang="fr-BE" sz="2000" b="0" dirty="0">
                <a:solidFill>
                  <a:srgbClr val="0F5494"/>
                </a:solidFill>
              </a:rPr>
              <a:t>Classification:	Skin Sens.</a:t>
            </a:r>
          </a:p>
          <a:p>
            <a:r>
              <a:rPr lang="fr-BE" sz="2000" b="0" dirty="0">
                <a:solidFill>
                  <a:srgbClr val="0F5494"/>
                </a:solidFill>
              </a:rPr>
              <a:t>Composition:	</a:t>
            </a:r>
          </a:p>
        </p:txBody>
      </p:sp>
      <p:sp>
        <p:nvSpPr>
          <p:cNvPr id="29" name="TextBox 28"/>
          <p:cNvSpPr txBox="1"/>
          <p:nvPr/>
        </p:nvSpPr>
        <p:spPr>
          <a:xfrm>
            <a:off x="467544" y="2060848"/>
            <a:ext cx="1866217" cy="400110"/>
          </a:xfrm>
          <a:prstGeom prst="rect">
            <a:avLst/>
          </a:prstGeom>
          <a:noFill/>
        </p:spPr>
        <p:txBody>
          <a:bodyPr wrap="none" rtlCol="0">
            <a:spAutoFit/>
          </a:bodyPr>
          <a:lstStyle/>
          <a:p>
            <a:r>
              <a:rPr lang="fr-BE" sz="2000" dirty="0">
                <a:solidFill>
                  <a:srgbClr val="0F5494"/>
                </a:solidFill>
              </a:rPr>
              <a:t>Notification</a:t>
            </a:r>
          </a:p>
        </p:txBody>
      </p:sp>
      <p:graphicFrame>
        <p:nvGraphicFramePr>
          <p:cNvPr id="30" name="Table 29"/>
          <p:cNvGraphicFramePr>
            <a:graphicFrameLocks noGrp="1"/>
          </p:cNvGraphicFramePr>
          <p:nvPr>
            <p:extLst>
              <p:ext uri="{D42A27DB-BD31-4B8C-83A1-F6EECF244321}">
                <p14:modId xmlns:p14="http://schemas.microsoft.com/office/powerpoint/2010/main" val="3424195739"/>
              </p:ext>
            </p:extLst>
          </p:nvPr>
        </p:nvGraphicFramePr>
        <p:xfrm>
          <a:off x="2469615" y="3238356"/>
          <a:ext cx="4320480" cy="1112520"/>
        </p:xfrm>
        <a:graphic>
          <a:graphicData uri="http://schemas.openxmlformats.org/drawingml/2006/table">
            <a:tbl>
              <a:tblPr firstRow="1" bandRow="1">
                <a:tableStyleId>{10A1B5D5-9B99-4C35-A422-299274C87663}</a:tableStyleId>
              </a:tblPr>
              <a:tblGrid>
                <a:gridCol w="1368152">
                  <a:extLst>
                    <a:ext uri="{9D8B030D-6E8A-4147-A177-3AD203B41FA5}">
                      <a16:colId xmlns:a16="http://schemas.microsoft.com/office/drawing/2014/main" val="2227940715"/>
                    </a:ext>
                  </a:extLst>
                </a:gridCol>
                <a:gridCol w="1872208">
                  <a:extLst>
                    <a:ext uri="{9D8B030D-6E8A-4147-A177-3AD203B41FA5}">
                      <a16:colId xmlns:a16="http://schemas.microsoft.com/office/drawing/2014/main" val="531808882"/>
                    </a:ext>
                  </a:extLst>
                </a:gridCol>
                <a:gridCol w="1080120">
                  <a:extLst>
                    <a:ext uri="{9D8B030D-6E8A-4147-A177-3AD203B41FA5}">
                      <a16:colId xmlns:a16="http://schemas.microsoft.com/office/drawing/2014/main" val="3998693511"/>
                    </a:ext>
                  </a:extLst>
                </a:gridCol>
              </a:tblGrid>
              <a:tr h="370840">
                <a:tc>
                  <a:txBody>
                    <a:bodyPr/>
                    <a:lstStyle/>
                    <a:p>
                      <a:r>
                        <a:rPr lang="fr-BE" sz="1600" dirty="0" err="1"/>
                        <a:t>Comp</a:t>
                      </a:r>
                      <a:r>
                        <a:rPr lang="fr-BE" sz="1600" dirty="0"/>
                        <a:t>.</a:t>
                      </a:r>
                    </a:p>
                  </a:txBody>
                  <a:tcPr/>
                </a:tc>
                <a:tc>
                  <a:txBody>
                    <a:bodyPr/>
                    <a:lstStyle/>
                    <a:p>
                      <a:r>
                        <a:rPr lang="fr-BE" sz="1600" dirty="0"/>
                        <a:t>Class.</a:t>
                      </a:r>
                    </a:p>
                  </a:txBody>
                  <a:tcPr/>
                </a:tc>
                <a:tc>
                  <a:txBody>
                    <a:bodyPr/>
                    <a:lstStyle/>
                    <a:p>
                      <a:r>
                        <a:rPr lang="fr-BE" sz="1600" dirty="0" err="1"/>
                        <a:t>Conc</a:t>
                      </a:r>
                      <a:r>
                        <a:rPr lang="fr-BE" sz="1600" dirty="0"/>
                        <a:t>.</a:t>
                      </a:r>
                    </a:p>
                  </a:txBody>
                  <a:tcPr/>
                </a:tc>
                <a:extLst>
                  <a:ext uri="{0D108BD9-81ED-4DB2-BD59-A6C34878D82A}">
                    <a16:rowId xmlns:a16="http://schemas.microsoft.com/office/drawing/2014/main" val="507696230"/>
                  </a:ext>
                </a:extLst>
              </a:tr>
              <a:tr h="370840">
                <a:tc>
                  <a:txBody>
                    <a:bodyPr/>
                    <a:lstStyle/>
                    <a:p>
                      <a:r>
                        <a:rPr lang="fr-BE" sz="1600" dirty="0"/>
                        <a:t>Base</a:t>
                      </a:r>
                      <a:r>
                        <a:rPr lang="fr-BE" sz="1600" baseline="0" dirty="0"/>
                        <a:t> </a:t>
                      </a:r>
                      <a:r>
                        <a:rPr lang="fr-BE" sz="1600" baseline="0" dirty="0" err="1"/>
                        <a:t>paint</a:t>
                      </a:r>
                      <a:endParaRPr lang="fr-BE" sz="1600" dirty="0"/>
                    </a:p>
                  </a:txBody>
                  <a:tcPr/>
                </a:tc>
                <a:tc>
                  <a:txBody>
                    <a:bodyPr/>
                    <a:lstStyle/>
                    <a:p>
                      <a:r>
                        <a:rPr lang="fr-BE" sz="1600" dirty="0"/>
                        <a:t>Skin sens.</a:t>
                      </a:r>
                    </a:p>
                  </a:txBody>
                  <a:tcPr/>
                </a:tc>
                <a:tc>
                  <a:txBody>
                    <a:bodyPr/>
                    <a:lstStyle/>
                    <a:p>
                      <a:r>
                        <a:rPr lang="fr-BE" sz="1600" dirty="0"/>
                        <a:t>x%</a:t>
                      </a:r>
                    </a:p>
                  </a:txBody>
                  <a:tcPr/>
                </a:tc>
                <a:extLst>
                  <a:ext uri="{0D108BD9-81ED-4DB2-BD59-A6C34878D82A}">
                    <a16:rowId xmlns:a16="http://schemas.microsoft.com/office/drawing/2014/main" val="1553644229"/>
                  </a:ext>
                </a:extLst>
              </a:tr>
              <a:tr h="370840">
                <a:tc>
                  <a:txBody>
                    <a:bodyPr/>
                    <a:lstStyle/>
                    <a:p>
                      <a:r>
                        <a:rPr lang="fr-BE" sz="1600" dirty="0"/>
                        <a:t>‘</a:t>
                      </a:r>
                      <a:r>
                        <a:rPr lang="fr-BE" sz="1600" dirty="0" err="1"/>
                        <a:t>Tinters</a:t>
                      </a:r>
                      <a:r>
                        <a:rPr lang="fr-BE" sz="1600" dirty="0"/>
                        <a:t>’</a:t>
                      </a:r>
                    </a:p>
                  </a:txBody>
                  <a:tcPr/>
                </a:tc>
                <a:tc>
                  <a:txBody>
                    <a:bodyPr/>
                    <a:lstStyle/>
                    <a:p>
                      <a:r>
                        <a:rPr lang="fr-BE" sz="1600" dirty="0"/>
                        <a:t>Skins Sens.</a:t>
                      </a:r>
                    </a:p>
                  </a:txBody>
                  <a:tcPr/>
                </a:tc>
                <a:tc>
                  <a:txBody>
                    <a:bodyPr/>
                    <a:lstStyle/>
                    <a:p>
                      <a:r>
                        <a:rPr lang="fr-BE" sz="1600" dirty="0"/>
                        <a:t>y%</a:t>
                      </a:r>
                    </a:p>
                  </a:txBody>
                  <a:tcPr/>
                </a:tc>
                <a:extLst>
                  <a:ext uri="{0D108BD9-81ED-4DB2-BD59-A6C34878D82A}">
                    <a16:rowId xmlns:a16="http://schemas.microsoft.com/office/drawing/2014/main" val="1788595222"/>
                  </a:ext>
                </a:extLst>
              </a:tr>
            </a:tbl>
          </a:graphicData>
        </a:graphic>
      </p:graphicFrame>
      <p:cxnSp>
        <p:nvCxnSpPr>
          <p:cNvPr id="34" name="Elbow Connector 33"/>
          <p:cNvCxnSpPr/>
          <p:nvPr/>
        </p:nvCxnSpPr>
        <p:spPr bwMode="auto">
          <a:xfrm>
            <a:off x="2914059" y="4313152"/>
            <a:ext cx="338336" cy="252862"/>
          </a:xfrm>
          <a:prstGeom prst="bentConnector3">
            <a:avLst/>
          </a:prstGeom>
          <a:noFill/>
          <a:ln w="28575" cap="flat" cmpd="sng" algn="ctr">
            <a:solidFill>
              <a:schemeClr val="accent4"/>
            </a:solidFill>
            <a:prstDash val="solid"/>
            <a:round/>
            <a:headEnd type="none" w="med" len="med"/>
            <a:tailEnd type="triangle"/>
          </a:ln>
          <a:effectLst/>
        </p:spPr>
      </p:cxnSp>
      <p:graphicFrame>
        <p:nvGraphicFramePr>
          <p:cNvPr id="4" name="Table 3"/>
          <p:cNvGraphicFramePr>
            <a:graphicFrameLocks noGrp="1"/>
          </p:cNvGraphicFramePr>
          <p:nvPr>
            <p:extLst>
              <p:ext uri="{D42A27DB-BD31-4B8C-83A1-F6EECF244321}">
                <p14:modId xmlns:p14="http://schemas.microsoft.com/office/powerpoint/2010/main" val="4010024625"/>
              </p:ext>
            </p:extLst>
          </p:nvPr>
        </p:nvGraphicFramePr>
        <p:xfrm>
          <a:off x="3396208" y="4494006"/>
          <a:ext cx="1607840" cy="1854200"/>
        </p:xfrm>
        <a:graphic>
          <a:graphicData uri="http://schemas.openxmlformats.org/drawingml/2006/table">
            <a:tbl>
              <a:tblPr firstRow="1" bandRow="1">
                <a:tableStyleId>{3B4B98B0-60AC-42C2-AFA5-B58CD77FA1E5}</a:tableStyleId>
              </a:tblPr>
              <a:tblGrid>
                <a:gridCol w="1607840">
                  <a:extLst>
                    <a:ext uri="{9D8B030D-6E8A-4147-A177-3AD203B41FA5}">
                      <a16:colId xmlns:a16="http://schemas.microsoft.com/office/drawing/2014/main" val="2090203897"/>
                    </a:ext>
                  </a:extLst>
                </a:gridCol>
              </a:tblGrid>
              <a:tr h="370840">
                <a:tc>
                  <a:txBody>
                    <a:bodyPr/>
                    <a:lstStyle/>
                    <a:p>
                      <a:r>
                        <a:rPr lang="fr-BE" b="0" dirty="0"/>
                        <a:t>Tinter 1</a:t>
                      </a:r>
                    </a:p>
                  </a:txBody>
                  <a:tcPr/>
                </a:tc>
                <a:extLst>
                  <a:ext uri="{0D108BD9-81ED-4DB2-BD59-A6C34878D82A}">
                    <a16:rowId xmlns:a16="http://schemas.microsoft.com/office/drawing/2014/main" val="1014752966"/>
                  </a:ext>
                </a:extLst>
              </a:tr>
              <a:tr h="370840">
                <a:tc>
                  <a:txBody>
                    <a:bodyPr/>
                    <a:lstStyle/>
                    <a:p>
                      <a:r>
                        <a:rPr lang="fr-BE" dirty="0"/>
                        <a:t>Tinter</a:t>
                      </a:r>
                      <a:r>
                        <a:rPr lang="fr-BE" baseline="0" dirty="0"/>
                        <a:t> 2</a:t>
                      </a:r>
                      <a:endParaRPr lang="fr-BE" dirty="0"/>
                    </a:p>
                  </a:txBody>
                  <a:tcPr/>
                </a:tc>
                <a:extLst>
                  <a:ext uri="{0D108BD9-81ED-4DB2-BD59-A6C34878D82A}">
                    <a16:rowId xmlns:a16="http://schemas.microsoft.com/office/drawing/2014/main" val="2395833295"/>
                  </a:ext>
                </a:extLst>
              </a:tr>
              <a:tr h="370840">
                <a:tc>
                  <a:txBody>
                    <a:bodyPr/>
                    <a:lstStyle/>
                    <a:p>
                      <a:r>
                        <a:rPr lang="fr-BE" dirty="0"/>
                        <a:t>Tinter 3</a:t>
                      </a:r>
                    </a:p>
                  </a:txBody>
                  <a:tcPr/>
                </a:tc>
                <a:extLst>
                  <a:ext uri="{0D108BD9-81ED-4DB2-BD59-A6C34878D82A}">
                    <a16:rowId xmlns:a16="http://schemas.microsoft.com/office/drawing/2014/main" val="4176365780"/>
                  </a:ext>
                </a:extLst>
              </a:tr>
              <a:tr h="370840">
                <a:tc>
                  <a:txBody>
                    <a:bodyPr/>
                    <a:lstStyle/>
                    <a:p>
                      <a:r>
                        <a:rPr lang="fr-BE" dirty="0"/>
                        <a:t>…</a:t>
                      </a:r>
                    </a:p>
                  </a:txBody>
                  <a:tcPr/>
                </a:tc>
                <a:extLst>
                  <a:ext uri="{0D108BD9-81ED-4DB2-BD59-A6C34878D82A}">
                    <a16:rowId xmlns:a16="http://schemas.microsoft.com/office/drawing/2014/main" val="2374067733"/>
                  </a:ext>
                </a:extLst>
              </a:tr>
              <a:tr h="370840">
                <a:tc>
                  <a:txBody>
                    <a:bodyPr/>
                    <a:lstStyle/>
                    <a:p>
                      <a:r>
                        <a:rPr lang="fr-BE" dirty="0"/>
                        <a:t>Tinter n</a:t>
                      </a:r>
                    </a:p>
                  </a:txBody>
                  <a:tcPr/>
                </a:tc>
                <a:extLst>
                  <a:ext uri="{0D108BD9-81ED-4DB2-BD59-A6C34878D82A}">
                    <a16:rowId xmlns:a16="http://schemas.microsoft.com/office/drawing/2014/main" val="1935201835"/>
                  </a:ext>
                </a:extLst>
              </a:tr>
            </a:tbl>
          </a:graphicData>
        </a:graphic>
      </p:graphicFrame>
      <p:sp>
        <p:nvSpPr>
          <p:cNvPr id="24" name="Slide Number Placeholder 23"/>
          <p:cNvSpPr>
            <a:spLocks noGrp="1"/>
          </p:cNvSpPr>
          <p:nvPr>
            <p:ph type="sldNum" sz="quarter" idx="12"/>
          </p:nvPr>
        </p:nvSpPr>
        <p:spPr/>
        <p:txBody>
          <a:bodyPr/>
          <a:lstStyle/>
          <a:p>
            <a:pPr>
              <a:defRPr/>
            </a:pPr>
            <a:fld id="{37EC8A20-BA03-4FF7-8742-03D8AD4CA4F4}" type="slidenum">
              <a:rPr lang="en-GB" smtClean="0"/>
              <a:pPr>
                <a:defRPr/>
              </a:pPr>
              <a:t>21</a:t>
            </a:fld>
            <a:endParaRPr lang="en-GB" dirty="0"/>
          </a:p>
        </p:txBody>
      </p:sp>
    </p:spTree>
    <p:extLst>
      <p:ext uri="{BB962C8B-B14F-4D97-AF65-F5344CB8AC3E}">
        <p14:creationId xmlns:p14="http://schemas.microsoft.com/office/powerpoint/2010/main" val="325818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119"/>
            <a:ext cx="8229600" cy="936625"/>
          </a:xfrm>
        </p:spPr>
        <p:txBody>
          <a:bodyPr/>
          <a:lstStyle/>
          <a:p>
            <a:r>
              <a:rPr lang="fr-BE" dirty="0" err="1">
                <a:solidFill>
                  <a:srgbClr val="00B050"/>
                </a:solidFill>
              </a:rPr>
              <a:t>Proposed</a:t>
            </a:r>
            <a:r>
              <a:rPr lang="fr-BE" dirty="0">
                <a:solidFill>
                  <a:srgbClr val="00B050"/>
                </a:solidFill>
              </a:rPr>
              <a:t> solution - COM</a:t>
            </a:r>
          </a:p>
        </p:txBody>
      </p:sp>
      <p:sp>
        <p:nvSpPr>
          <p:cNvPr id="35" name="TextBox 34"/>
          <p:cNvSpPr txBox="1"/>
          <p:nvPr/>
        </p:nvSpPr>
        <p:spPr>
          <a:xfrm>
            <a:off x="468313" y="1161069"/>
            <a:ext cx="2369751" cy="461665"/>
          </a:xfrm>
          <a:prstGeom prst="rect">
            <a:avLst/>
          </a:prstGeom>
          <a:noFill/>
        </p:spPr>
        <p:txBody>
          <a:bodyPr wrap="none" rtlCol="0">
            <a:spAutoFit/>
          </a:bodyPr>
          <a:lstStyle/>
          <a:p>
            <a:r>
              <a:rPr lang="fr-BE" sz="2400" b="0" dirty="0" err="1">
                <a:solidFill>
                  <a:srgbClr val="0F5494"/>
                </a:solidFill>
              </a:rPr>
              <a:t>Bespoke</a:t>
            </a:r>
            <a:r>
              <a:rPr lang="fr-BE" sz="2400" b="0" dirty="0">
                <a:solidFill>
                  <a:srgbClr val="0F5494"/>
                </a:solidFill>
              </a:rPr>
              <a:t> </a:t>
            </a:r>
            <a:r>
              <a:rPr lang="fr-BE" sz="2400" b="0" dirty="0" err="1">
                <a:solidFill>
                  <a:srgbClr val="0F5494"/>
                </a:solidFill>
              </a:rPr>
              <a:t>paint</a:t>
            </a:r>
            <a:endParaRPr lang="fr-BE" sz="2400" b="0" dirty="0">
              <a:solidFill>
                <a:srgbClr val="0F5494"/>
              </a:solidFill>
            </a:endParaRPr>
          </a:p>
        </p:txBody>
      </p:sp>
      <p:pic>
        <p:nvPicPr>
          <p:cNvPr id="3" name="Picture 2"/>
          <p:cNvPicPr>
            <a:picLocks noChangeAspect="1"/>
          </p:cNvPicPr>
          <p:nvPr/>
        </p:nvPicPr>
        <p:blipFill>
          <a:blip r:embed="rId2"/>
          <a:stretch>
            <a:fillRect/>
          </a:stretch>
        </p:blipFill>
        <p:spPr>
          <a:xfrm>
            <a:off x="3129078" y="1187410"/>
            <a:ext cx="1511846" cy="1133885"/>
          </a:xfrm>
          <a:prstGeom prst="rect">
            <a:avLst/>
          </a:prstGeom>
        </p:spPr>
      </p:pic>
      <p:sp>
        <p:nvSpPr>
          <p:cNvPr id="28" name="TextBox 27"/>
          <p:cNvSpPr txBox="1"/>
          <p:nvPr/>
        </p:nvSpPr>
        <p:spPr>
          <a:xfrm>
            <a:off x="529771" y="2497525"/>
            <a:ext cx="6404340" cy="1015663"/>
          </a:xfrm>
          <a:prstGeom prst="rect">
            <a:avLst/>
          </a:prstGeom>
          <a:noFill/>
          <a:ln w="28575">
            <a:solidFill>
              <a:srgbClr val="0F5494"/>
            </a:solidFill>
          </a:ln>
        </p:spPr>
        <p:txBody>
          <a:bodyPr wrap="square" rtlCol="0">
            <a:spAutoFit/>
          </a:bodyPr>
          <a:lstStyle/>
          <a:p>
            <a:r>
              <a:rPr lang="fr-BE" sz="2000" b="0" dirty="0">
                <a:solidFill>
                  <a:srgbClr val="0F5494"/>
                </a:solidFill>
              </a:rPr>
              <a:t>Name:		‘</a:t>
            </a:r>
            <a:r>
              <a:rPr lang="fr-BE" sz="2000" b="0" dirty="0" err="1">
                <a:solidFill>
                  <a:srgbClr val="0F5494"/>
                </a:solidFill>
              </a:rPr>
              <a:t>Red</a:t>
            </a:r>
            <a:r>
              <a:rPr lang="fr-BE" sz="2000" b="0" dirty="0">
                <a:solidFill>
                  <a:srgbClr val="0F5494"/>
                </a:solidFill>
              </a:rPr>
              <a:t> </a:t>
            </a:r>
            <a:r>
              <a:rPr lang="fr-BE" sz="2000" b="0" dirty="0" err="1">
                <a:solidFill>
                  <a:srgbClr val="0F5494"/>
                </a:solidFill>
              </a:rPr>
              <a:t>paint</a:t>
            </a:r>
            <a:r>
              <a:rPr lang="fr-BE" sz="2000" b="0" dirty="0">
                <a:solidFill>
                  <a:srgbClr val="0F5494"/>
                </a:solidFill>
              </a:rPr>
              <a:t>’ </a:t>
            </a:r>
          </a:p>
          <a:p>
            <a:r>
              <a:rPr lang="fr-BE" sz="2000" b="0" dirty="0">
                <a:solidFill>
                  <a:srgbClr val="0F5494"/>
                </a:solidFill>
              </a:rPr>
              <a:t>Classification:	Skin Sens.</a:t>
            </a:r>
          </a:p>
          <a:p>
            <a:r>
              <a:rPr lang="fr-BE" sz="2000" b="0" dirty="0">
                <a:solidFill>
                  <a:srgbClr val="0F5494"/>
                </a:solidFill>
              </a:rPr>
              <a:t>Composition:	</a:t>
            </a:r>
          </a:p>
        </p:txBody>
      </p:sp>
      <p:sp>
        <p:nvSpPr>
          <p:cNvPr id="29" name="TextBox 28"/>
          <p:cNvSpPr txBox="1"/>
          <p:nvPr/>
        </p:nvSpPr>
        <p:spPr>
          <a:xfrm>
            <a:off x="467544" y="2060848"/>
            <a:ext cx="1866217" cy="400110"/>
          </a:xfrm>
          <a:prstGeom prst="rect">
            <a:avLst/>
          </a:prstGeom>
          <a:noFill/>
        </p:spPr>
        <p:txBody>
          <a:bodyPr wrap="none" rtlCol="0">
            <a:spAutoFit/>
          </a:bodyPr>
          <a:lstStyle/>
          <a:p>
            <a:r>
              <a:rPr lang="fr-BE" sz="2000" dirty="0">
                <a:solidFill>
                  <a:srgbClr val="0F5494"/>
                </a:solidFill>
              </a:rPr>
              <a:t>Notification</a:t>
            </a:r>
          </a:p>
        </p:txBody>
      </p:sp>
      <p:graphicFrame>
        <p:nvGraphicFramePr>
          <p:cNvPr id="30" name="Table 29"/>
          <p:cNvGraphicFramePr>
            <a:graphicFrameLocks noGrp="1"/>
          </p:cNvGraphicFramePr>
          <p:nvPr>
            <p:extLst>
              <p:ext uri="{D42A27DB-BD31-4B8C-83A1-F6EECF244321}">
                <p14:modId xmlns:p14="http://schemas.microsoft.com/office/powerpoint/2010/main" val="3843654970"/>
              </p:ext>
            </p:extLst>
          </p:nvPr>
        </p:nvGraphicFramePr>
        <p:xfrm>
          <a:off x="2469615" y="3238356"/>
          <a:ext cx="4320480" cy="1112520"/>
        </p:xfrm>
        <a:graphic>
          <a:graphicData uri="http://schemas.openxmlformats.org/drawingml/2006/table">
            <a:tbl>
              <a:tblPr firstRow="1" bandRow="1">
                <a:tableStyleId>{10A1B5D5-9B99-4C35-A422-299274C87663}</a:tableStyleId>
              </a:tblPr>
              <a:tblGrid>
                <a:gridCol w="1368152">
                  <a:extLst>
                    <a:ext uri="{9D8B030D-6E8A-4147-A177-3AD203B41FA5}">
                      <a16:colId xmlns:a16="http://schemas.microsoft.com/office/drawing/2014/main" val="2227940715"/>
                    </a:ext>
                  </a:extLst>
                </a:gridCol>
                <a:gridCol w="1872208">
                  <a:extLst>
                    <a:ext uri="{9D8B030D-6E8A-4147-A177-3AD203B41FA5}">
                      <a16:colId xmlns:a16="http://schemas.microsoft.com/office/drawing/2014/main" val="531808882"/>
                    </a:ext>
                  </a:extLst>
                </a:gridCol>
                <a:gridCol w="1080120">
                  <a:extLst>
                    <a:ext uri="{9D8B030D-6E8A-4147-A177-3AD203B41FA5}">
                      <a16:colId xmlns:a16="http://schemas.microsoft.com/office/drawing/2014/main" val="3998693511"/>
                    </a:ext>
                  </a:extLst>
                </a:gridCol>
              </a:tblGrid>
              <a:tr h="370840">
                <a:tc>
                  <a:txBody>
                    <a:bodyPr/>
                    <a:lstStyle/>
                    <a:p>
                      <a:r>
                        <a:rPr lang="fr-BE" sz="1600" dirty="0" err="1"/>
                        <a:t>Comp</a:t>
                      </a:r>
                      <a:r>
                        <a:rPr lang="fr-BE" sz="1600" dirty="0"/>
                        <a:t>.</a:t>
                      </a:r>
                    </a:p>
                  </a:txBody>
                  <a:tcPr/>
                </a:tc>
                <a:tc>
                  <a:txBody>
                    <a:bodyPr/>
                    <a:lstStyle/>
                    <a:p>
                      <a:r>
                        <a:rPr lang="fr-BE" sz="1600" dirty="0"/>
                        <a:t>Class.</a:t>
                      </a:r>
                    </a:p>
                  </a:txBody>
                  <a:tcPr/>
                </a:tc>
                <a:tc>
                  <a:txBody>
                    <a:bodyPr/>
                    <a:lstStyle/>
                    <a:p>
                      <a:r>
                        <a:rPr lang="fr-BE" sz="1600" dirty="0" err="1"/>
                        <a:t>Conc</a:t>
                      </a:r>
                      <a:r>
                        <a:rPr lang="fr-BE" sz="1600" dirty="0"/>
                        <a:t>.</a:t>
                      </a:r>
                    </a:p>
                  </a:txBody>
                  <a:tcPr/>
                </a:tc>
                <a:extLst>
                  <a:ext uri="{0D108BD9-81ED-4DB2-BD59-A6C34878D82A}">
                    <a16:rowId xmlns:a16="http://schemas.microsoft.com/office/drawing/2014/main" val="507696230"/>
                  </a:ext>
                </a:extLst>
              </a:tr>
              <a:tr h="370840">
                <a:tc>
                  <a:txBody>
                    <a:bodyPr/>
                    <a:lstStyle/>
                    <a:p>
                      <a:r>
                        <a:rPr lang="fr-BE" sz="1600" dirty="0"/>
                        <a:t>Base</a:t>
                      </a:r>
                      <a:r>
                        <a:rPr lang="fr-BE" sz="1600" baseline="0" dirty="0"/>
                        <a:t> </a:t>
                      </a:r>
                      <a:r>
                        <a:rPr lang="fr-BE" sz="1600" baseline="0" dirty="0" err="1"/>
                        <a:t>paint</a:t>
                      </a:r>
                      <a:endParaRPr lang="fr-BE" sz="1600" dirty="0"/>
                    </a:p>
                  </a:txBody>
                  <a:tcPr/>
                </a:tc>
                <a:tc>
                  <a:txBody>
                    <a:bodyPr/>
                    <a:lstStyle/>
                    <a:p>
                      <a:r>
                        <a:rPr lang="fr-BE" sz="1600" dirty="0"/>
                        <a:t>Skin sens.</a:t>
                      </a:r>
                    </a:p>
                  </a:txBody>
                  <a:tcPr/>
                </a:tc>
                <a:tc>
                  <a:txBody>
                    <a:bodyPr/>
                    <a:lstStyle/>
                    <a:p>
                      <a:r>
                        <a:rPr lang="fr-BE" sz="1600" dirty="0"/>
                        <a:t>x%</a:t>
                      </a:r>
                    </a:p>
                  </a:txBody>
                  <a:tcPr/>
                </a:tc>
                <a:extLst>
                  <a:ext uri="{0D108BD9-81ED-4DB2-BD59-A6C34878D82A}">
                    <a16:rowId xmlns:a16="http://schemas.microsoft.com/office/drawing/2014/main" val="1553644229"/>
                  </a:ext>
                </a:extLst>
              </a:tr>
              <a:tr h="370840">
                <a:tc>
                  <a:txBody>
                    <a:bodyPr/>
                    <a:lstStyle/>
                    <a:p>
                      <a:r>
                        <a:rPr lang="fr-BE" sz="1600" dirty="0"/>
                        <a:t>‘</a:t>
                      </a:r>
                      <a:r>
                        <a:rPr lang="fr-BE" sz="1600" dirty="0" err="1"/>
                        <a:t>Tinters</a:t>
                      </a:r>
                      <a:r>
                        <a:rPr lang="fr-BE" sz="1600" dirty="0"/>
                        <a:t>’</a:t>
                      </a:r>
                    </a:p>
                  </a:txBody>
                  <a:tcPr/>
                </a:tc>
                <a:tc>
                  <a:txBody>
                    <a:bodyPr/>
                    <a:lstStyle/>
                    <a:p>
                      <a:r>
                        <a:rPr lang="fr-BE" sz="1600" dirty="0"/>
                        <a:t>Skins Sens.</a:t>
                      </a:r>
                    </a:p>
                  </a:txBody>
                  <a:tcPr/>
                </a:tc>
                <a:tc>
                  <a:txBody>
                    <a:bodyPr/>
                    <a:lstStyle/>
                    <a:p>
                      <a:r>
                        <a:rPr lang="fr-BE" sz="1600" dirty="0"/>
                        <a:t>10%</a:t>
                      </a:r>
                    </a:p>
                  </a:txBody>
                  <a:tcPr/>
                </a:tc>
                <a:extLst>
                  <a:ext uri="{0D108BD9-81ED-4DB2-BD59-A6C34878D82A}">
                    <a16:rowId xmlns:a16="http://schemas.microsoft.com/office/drawing/2014/main" val="1788595222"/>
                  </a:ext>
                </a:extLst>
              </a:tr>
            </a:tbl>
          </a:graphicData>
        </a:graphic>
      </p:graphicFrame>
      <p:cxnSp>
        <p:nvCxnSpPr>
          <p:cNvPr id="34" name="Elbow Connector 33"/>
          <p:cNvCxnSpPr/>
          <p:nvPr/>
        </p:nvCxnSpPr>
        <p:spPr bwMode="auto">
          <a:xfrm>
            <a:off x="2914059" y="4313152"/>
            <a:ext cx="338336" cy="252862"/>
          </a:xfrm>
          <a:prstGeom prst="bentConnector3">
            <a:avLst/>
          </a:prstGeom>
          <a:noFill/>
          <a:ln w="28575" cap="flat" cmpd="sng" algn="ctr">
            <a:solidFill>
              <a:schemeClr val="accent4"/>
            </a:solidFill>
            <a:prstDash val="solid"/>
            <a:round/>
            <a:headEnd type="none" w="med" len="med"/>
            <a:tailEnd type="triangle"/>
          </a:ln>
          <a:effectLst/>
        </p:spPr>
      </p:cxnSp>
      <p:graphicFrame>
        <p:nvGraphicFramePr>
          <p:cNvPr id="4" name="Table 3"/>
          <p:cNvGraphicFramePr>
            <a:graphicFrameLocks noGrp="1"/>
          </p:cNvGraphicFramePr>
          <p:nvPr>
            <p:extLst>
              <p:ext uri="{D42A27DB-BD31-4B8C-83A1-F6EECF244321}">
                <p14:modId xmlns:p14="http://schemas.microsoft.com/office/powerpoint/2010/main" val="4010024625"/>
              </p:ext>
            </p:extLst>
          </p:nvPr>
        </p:nvGraphicFramePr>
        <p:xfrm>
          <a:off x="3396208" y="4494006"/>
          <a:ext cx="1607840" cy="1854200"/>
        </p:xfrm>
        <a:graphic>
          <a:graphicData uri="http://schemas.openxmlformats.org/drawingml/2006/table">
            <a:tbl>
              <a:tblPr firstRow="1" bandRow="1">
                <a:tableStyleId>{3B4B98B0-60AC-42C2-AFA5-B58CD77FA1E5}</a:tableStyleId>
              </a:tblPr>
              <a:tblGrid>
                <a:gridCol w="1607840">
                  <a:extLst>
                    <a:ext uri="{9D8B030D-6E8A-4147-A177-3AD203B41FA5}">
                      <a16:colId xmlns:a16="http://schemas.microsoft.com/office/drawing/2014/main" val="2090203897"/>
                    </a:ext>
                  </a:extLst>
                </a:gridCol>
              </a:tblGrid>
              <a:tr h="370840">
                <a:tc>
                  <a:txBody>
                    <a:bodyPr/>
                    <a:lstStyle/>
                    <a:p>
                      <a:r>
                        <a:rPr lang="fr-BE" b="0" dirty="0"/>
                        <a:t>Tinter 1</a:t>
                      </a:r>
                    </a:p>
                  </a:txBody>
                  <a:tcPr/>
                </a:tc>
                <a:extLst>
                  <a:ext uri="{0D108BD9-81ED-4DB2-BD59-A6C34878D82A}">
                    <a16:rowId xmlns:a16="http://schemas.microsoft.com/office/drawing/2014/main" val="1014752966"/>
                  </a:ext>
                </a:extLst>
              </a:tr>
              <a:tr h="370840">
                <a:tc>
                  <a:txBody>
                    <a:bodyPr/>
                    <a:lstStyle/>
                    <a:p>
                      <a:r>
                        <a:rPr lang="fr-BE" dirty="0"/>
                        <a:t>Tinter</a:t>
                      </a:r>
                      <a:r>
                        <a:rPr lang="fr-BE" baseline="0" dirty="0"/>
                        <a:t> 2</a:t>
                      </a:r>
                      <a:endParaRPr lang="fr-BE" dirty="0"/>
                    </a:p>
                  </a:txBody>
                  <a:tcPr/>
                </a:tc>
                <a:extLst>
                  <a:ext uri="{0D108BD9-81ED-4DB2-BD59-A6C34878D82A}">
                    <a16:rowId xmlns:a16="http://schemas.microsoft.com/office/drawing/2014/main" val="2395833295"/>
                  </a:ext>
                </a:extLst>
              </a:tr>
              <a:tr h="370840">
                <a:tc>
                  <a:txBody>
                    <a:bodyPr/>
                    <a:lstStyle/>
                    <a:p>
                      <a:r>
                        <a:rPr lang="fr-BE" dirty="0"/>
                        <a:t>Tinter 3</a:t>
                      </a:r>
                    </a:p>
                  </a:txBody>
                  <a:tcPr/>
                </a:tc>
                <a:extLst>
                  <a:ext uri="{0D108BD9-81ED-4DB2-BD59-A6C34878D82A}">
                    <a16:rowId xmlns:a16="http://schemas.microsoft.com/office/drawing/2014/main" val="4176365780"/>
                  </a:ext>
                </a:extLst>
              </a:tr>
              <a:tr h="370840">
                <a:tc>
                  <a:txBody>
                    <a:bodyPr/>
                    <a:lstStyle/>
                    <a:p>
                      <a:r>
                        <a:rPr lang="fr-BE" dirty="0"/>
                        <a:t>…</a:t>
                      </a:r>
                    </a:p>
                  </a:txBody>
                  <a:tcPr/>
                </a:tc>
                <a:extLst>
                  <a:ext uri="{0D108BD9-81ED-4DB2-BD59-A6C34878D82A}">
                    <a16:rowId xmlns:a16="http://schemas.microsoft.com/office/drawing/2014/main" val="2374067733"/>
                  </a:ext>
                </a:extLst>
              </a:tr>
              <a:tr h="370840">
                <a:tc>
                  <a:txBody>
                    <a:bodyPr/>
                    <a:lstStyle/>
                    <a:p>
                      <a:r>
                        <a:rPr lang="fr-BE" dirty="0"/>
                        <a:t>Tinter n</a:t>
                      </a:r>
                    </a:p>
                  </a:txBody>
                  <a:tcPr/>
                </a:tc>
                <a:extLst>
                  <a:ext uri="{0D108BD9-81ED-4DB2-BD59-A6C34878D82A}">
                    <a16:rowId xmlns:a16="http://schemas.microsoft.com/office/drawing/2014/main" val="1935201835"/>
                  </a:ext>
                </a:extLst>
              </a:tr>
            </a:tbl>
          </a:graphicData>
        </a:graphic>
      </p:graphicFrame>
      <p:grpSp>
        <p:nvGrpSpPr>
          <p:cNvPr id="10" name="Group 9"/>
          <p:cNvGrpSpPr/>
          <p:nvPr/>
        </p:nvGrpSpPr>
        <p:grpSpPr>
          <a:xfrm>
            <a:off x="5076056" y="2021846"/>
            <a:ext cx="3024336" cy="3545540"/>
            <a:chOff x="179512" y="673616"/>
            <a:chExt cx="3024336" cy="3545540"/>
          </a:xfrm>
        </p:grpSpPr>
        <p:sp>
          <p:nvSpPr>
            <p:cNvPr id="12" name="Rounded Rectangle 11"/>
            <p:cNvSpPr/>
            <p:nvPr/>
          </p:nvSpPr>
          <p:spPr>
            <a:xfrm>
              <a:off x="179512" y="673616"/>
              <a:ext cx="3024336" cy="3545540"/>
            </a:xfrm>
            <a:prstGeom prst="roundRect">
              <a:avLst/>
            </a:prstGeom>
            <a:solidFill>
              <a:schemeClr val="bg1"/>
            </a:solidFill>
            <a:ln>
              <a:solidFill>
                <a:srgbClr val="0F549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nvGrpSpPr>
            <p:cNvPr id="11" name="Group 10"/>
            <p:cNvGrpSpPr/>
            <p:nvPr/>
          </p:nvGrpSpPr>
          <p:grpSpPr>
            <a:xfrm>
              <a:off x="419835" y="779793"/>
              <a:ext cx="2568848" cy="3090547"/>
              <a:chOff x="419835" y="779793"/>
              <a:chExt cx="2568848" cy="3090547"/>
            </a:xfrm>
          </p:grpSpPr>
          <p:grpSp>
            <p:nvGrpSpPr>
              <p:cNvPr id="13" name="Group 12"/>
              <p:cNvGrpSpPr/>
              <p:nvPr/>
            </p:nvGrpSpPr>
            <p:grpSpPr>
              <a:xfrm>
                <a:off x="419835" y="779793"/>
                <a:ext cx="2568848" cy="1904347"/>
                <a:chOff x="465326" y="861844"/>
                <a:chExt cx="2568848" cy="1904347"/>
              </a:xfrm>
            </p:grpSpPr>
            <p:pic>
              <p:nvPicPr>
                <p:cNvPr id="16" name="Picture 15"/>
                <p:cNvPicPr>
                  <a:picLocks noChangeAspect="1"/>
                </p:cNvPicPr>
                <p:nvPr/>
              </p:nvPicPr>
              <p:blipFill>
                <a:blip r:embed="rId3"/>
                <a:stretch>
                  <a:fillRect/>
                </a:stretch>
              </p:blipFill>
              <p:spPr>
                <a:xfrm>
                  <a:off x="465326" y="1432093"/>
                  <a:ext cx="2568848" cy="1334098"/>
                </a:xfrm>
                <a:prstGeom prst="rect">
                  <a:avLst/>
                </a:prstGeom>
              </p:spPr>
            </p:pic>
            <p:sp>
              <p:nvSpPr>
                <p:cNvPr id="17" name="TextBox 16"/>
                <p:cNvSpPr txBox="1"/>
                <p:nvPr/>
              </p:nvSpPr>
              <p:spPr>
                <a:xfrm>
                  <a:off x="841850" y="861844"/>
                  <a:ext cx="1404552" cy="369332"/>
                </a:xfrm>
                <a:prstGeom prst="rect">
                  <a:avLst/>
                </a:prstGeom>
                <a:noFill/>
              </p:spPr>
              <p:txBody>
                <a:bodyPr wrap="none" rtlCol="0">
                  <a:spAutoFit/>
                </a:bodyPr>
                <a:lstStyle/>
                <a:p>
                  <a:r>
                    <a:rPr lang="fr-BE" sz="1800" b="0" dirty="0">
                      <a:solidFill>
                        <a:srgbClr val="0F5494"/>
                      </a:solidFill>
                    </a:rPr>
                    <a:t>Base </a:t>
                  </a:r>
                  <a:r>
                    <a:rPr lang="fr-BE" sz="1800" b="0" dirty="0" err="1">
                      <a:solidFill>
                        <a:srgbClr val="0F5494"/>
                      </a:solidFill>
                    </a:rPr>
                    <a:t>paint</a:t>
                  </a:r>
                  <a:endParaRPr lang="fr-BE" sz="1800" b="0" dirty="0">
                    <a:solidFill>
                      <a:srgbClr val="0F5494"/>
                    </a:solidFill>
                  </a:endParaRPr>
                </a:p>
              </p:txBody>
            </p:sp>
          </p:grpSp>
          <p:sp>
            <p:nvSpPr>
              <p:cNvPr id="14" name="TextBox 13"/>
              <p:cNvSpPr txBox="1"/>
              <p:nvPr/>
            </p:nvSpPr>
            <p:spPr>
              <a:xfrm>
                <a:off x="824060" y="3501008"/>
                <a:ext cx="1497526" cy="369332"/>
              </a:xfrm>
              <a:prstGeom prst="rect">
                <a:avLst/>
              </a:prstGeom>
              <a:noFill/>
            </p:spPr>
            <p:txBody>
              <a:bodyPr wrap="none" rtlCol="0">
                <a:spAutoFit/>
              </a:bodyPr>
              <a:lstStyle/>
              <a:p>
                <a:r>
                  <a:rPr lang="fr-BE" sz="1800" b="0" dirty="0">
                    <a:solidFill>
                      <a:srgbClr val="0F5494"/>
                    </a:solidFill>
                  </a:rPr>
                  <a:t>Notification</a:t>
                </a:r>
              </a:p>
            </p:txBody>
          </p:sp>
          <p:sp>
            <p:nvSpPr>
              <p:cNvPr id="15" name="Down Arrow 14"/>
              <p:cNvSpPr/>
              <p:nvPr/>
            </p:nvSpPr>
            <p:spPr>
              <a:xfrm>
                <a:off x="1498635" y="2965542"/>
                <a:ext cx="262873" cy="402344"/>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sp>
        <p:nvSpPr>
          <p:cNvPr id="5" name="Oval 4"/>
          <p:cNvSpPr/>
          <p:nvPr/>
        </p:nvSpPr>
        <p:spPr>
          <a:xfrm>
            <a:off x="2269107" y="3429000"/>
            <a:ext cx="1706417" cy="72775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cxnSp>
        <p:nvCxnSpPr>
          <p:cNvPr id="7" name="Straight Connector 6"/>
          <p:cNvCxnSpPr/>
          <p:nvPr/>
        </p:nvCxnSpPr>
        <p:spPr bwMode="auto">
          <a:xfrm flipV="1">
            <a:off x="3923928" y="2780928"/>
            <a:ext cx="1100532" cy="792088"/>
          </a:xfrm>
          <a:prstGeom prst="line">
            <a:avLst/>
          </a:prstGeom>
          <a:noFill/>
          <a:ln w="38100" cap="flat" cmpd="sng" algn="ctr">
            <a:solidFill>
              <a:srgbClr val="FF0000"/>
            </a:solidFill>
            <a:prstDash val="solid"/>
            <a:round/>
            <a:headEnd type="none" w="med" len="med"/>
            <a:tailEnd type="none" w="med" len="med"/>
          </a:ln>
          <a:effectLst/>
        </p:spPr>
      </p:cxnSp>
      <p:sp>
        <p:nvSpPr>
          <p:cNvPr id="8" name="TextBox 7"/>
          <p:cNvSpPr txBox="1"/>
          <p:nvPr/>
        </p:nvSpPr>
        <p:spPr>
          <a:xfrm>
            <a:off x="6132115" y="1528538"/>
            <a:ext cx="873957" cy="461665"/>
          </a:xfrm>
          <a:prstGeom prst="rect">
            <a:avLst/>
          </a:prstGeom>
          <a:solidFill>
            <a:srgbClr val="FF0000"/>
          </a:solidFill>
        </p:spPr>
        <p:txBody>
          <a:bodyPr wrap="none" rtlCol="0">
            <a:spAutoFit/>
          </a:bodyPr>
          <a:lstStyle/>
          <a:p>
            <a:r>
              <a:rPr lang="fr-BE" sz="2400" dirty="0" err="1">
                <a:solidFill>
                  <a:schemeClr val="bg1"/>
                </a:solidFill>
              </a:rPr>
              <a:t>MiM</a:t>
            </a:r>
            <a:endParaRPr lang="fr-BE" sz="2400" dirty="0">
              <a:solidFill>
                <a:schemeClr val="bg1"/>
              </a:solidFill>
            </a:endParaRPr>
          </a:p>
        </p:txBody>
      </p:sp>
      <p:sp>
        <p:nvSpPr>
          <p:cNvPr id="9" name="Slide Number Placeholder 8"/>
          <p:cNvSpPr>
            <a:spLocks noGrp="1"/>
          </p:cNvSpPr>
          <p:nvPr>
            <p:ph type="sldNum" sz="quarter" idx="12"/>
          </p:nvPr>
        </p:nvSpPr>
        <p:spPr/>
        <p:txBody>
          <a:bodyPr/>
          <a:lstStyle/>
          <a:p>
            <a:pPr>
              <a:defRPr/>
            </a:pPr>
            <a:fld id="{37EC8A20-BA03-4FF7-8742-03D8AD4CA4F4}" type="slidenum">
              <a:rPr lang="en-GB" smtClean="0"/>
              <a:pPr>
                <a:defRPr/>
              </a:pPr>
              <a:t>22</a:t>
            </a:fld>
            <a:endParaRPr lang="en-GB" dirty="0"/>
          </a:p>
        </p:txBody>
      </p:sp>
    </p:spTree>
    <p:extLst>
      <p:ext uri="{BB962C8B-B14F-4D97-AF65-F5344CB8AC3E}">
        <p14:creationId xmlns:p14="http://schemas.microsoft.com/office/powerpoint/2010/main" val="101285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119"/>
            <a:ext cx="8229600" cy="936625"/>
          </a:xfrm>
        </p:spPr>
        <p:txBody>
          <a:bodyPr/>
          <a:lstStyle/>
          <a:p>
            <a:r>
              <a:rPr lang="fr-BE" dirty="0" err="1">
                <a:solidFill>
                  <a:srgbClr val="00B050"/>
                </a:solidFill>
              </a:rPr>
              <a:t>Proposed</a:t>
            </a:r>
            <a:r>
              <a:rPr lang="fr-BE" dirty="0">
                <a:solidFill>
                  <a:srgbClr val="00B050"/>
                </a:solidFill>
              </a:rPr>
              <a:t> solution - COM</a:t>
            </a:r>
          </a:p>
        </p:txBody>
      </p:sp>
      <p:sp>
        <p:nvSpPr>
          <p:cNvPr id="35" name="TextBox 34"/>
          <p:cNvSpPr txBox="1"/>
          <p:nvPr/>
        </p:nvSpPr>
        <p:spPr>
          <a:xfrm>
            <a:off x="468313" y="1161069"/>
            <a:ext cx="2369751" cy="461665"/>
          </a:xfrm>
          <a:prstGeom prst="rect">
            <a:avLst/>
          </a:prstGeom>
          <a:noFill/>
        </p:spPr>
        <p:txBody>
          <a:bodyPr wrap="none" rtlCol="0">
            <a:spAutoFit/>
          </a:bodyPr>
          <a:lstStyle/>
          <a:p>
            <a:r>
              <a:rPr lang="fr-BE" sz="2400" b="0" dirty="0" err="1">
                <a:solidFill>
                  <a:srgbClr val="0F5494"/>
                </a:solidFill>
              </a:rPr>
              <a:t>Bespoke</a:t>
            </a:r>
            <a:r>
              <a:rPr lang="fr-BE" sz="2400" b="0" dirty="0">
                <a:solidFill>
                  <a:srgbClr val="0F5494"/>
                </a:solidFill>
              </a:rPr>
              <a:t> </a:t>
            </a:r>
            <a:r>
              <a:rPr lang="fr-BE" sz="2400" b="0" dirty="0" err="1">
                <a:solidFill>
                  <a:srgbClr val="0F5494"/>
                </a:solidFill>
              </a:rPr>
              <a:t>paint</a:t>
            </a:r>
            <a:endParaRPr lang="fr-BE" sz="2400" b="0" dirty="0">
              <a:solidFill>
                <a:srgbClr val="0F5494"/>
              </a:solidFill>
            </a:endParaRPr>
          </a:p>
        </p:txBody>
      </p:sp>
      <p:pic>
        <p:nvPicPr>
          <p:cNvPr id="3" name="Picture 2"/>
          <p:cNvPicPr>
            <a:picLocks noChangeAspect="1"/>
          </p:cNvPicPr>
          <p:nvPr/>
        </p:nvPicPr>
        <p:blipFill>
          <a:blip r:embed="rId2"/>
          <a:stretch>
            <a:fillRect/>
          </a:stretch>
        </p:blipFill>
        <p:spPr>
          <a:xfrm>
            <a:off x="3129078" y="1187410"/>
            <a:ext cx="1511846" cy="1133885"/>
          </a:xfrm>
          <a:prstGeom prst="rect">
            <a:avLst/>
          </a:prstGeom>
        </p:spPr>
      </p:pic>
      <p:sp>
        <p:nvSpPr>
          <p:cNvPr id="28" name="TextBox 27"/>
          <p:cNvSpPr txBox="1"/>
          <p:nvPr/>
        </p:nvSpPr>
        <p:spPr>
          <a:xfrm>
            <a:off x="539552" y="2489678"/>
            <a:ext cx="6404340" cy="1015663"/>
          </a:xfrm>
          <a:prstGeom prst="rect">
            <a:avLst/>
          </a:prstGeom>
          <a:noFill/>
          <a:ln w="28575">
            <a:solidFill>
              <a:srgbClr val="0F5494"/>
            </a:solidFill>
          </a:ln>
        </p:spPr>
        <p:txBody>
          <a:bodyPr wrap="square" rtlCol="0">
            <a:spAutoFit/>
          </a:bodyPr>
          <a:lstStyle/>
          <a:p>
            <a:r>
              <a:rPr lang="fr-BE" sz="2000" b="0" dirty="0">
                <a:solidFill>
                  <a:srgbClr val="0F5494"/>
                </a:solidFill>
              </a:rPr>
              <a:t>Name:		‘</a:t>
            </a:r>
            <a:r>
              <a:rPr lang="fr-BE" sz="2000" b="0" dirty="0" err="1">
                <a:solidFill>
                  <a:srgbClr val="0F5494"/>
                </a:solidFill>
              </a:rPr>
              <a:t>Red</a:t>
            </a:r>
            <a:r>
              <a:rPr lang="fr-BE" sz="2000" b="0" dirty="0">
                <a:solidFill>
                  <a:srgbClr val="0F5494"/>
                </a:solidFill>
              </a:rPr>
              <a:t> </a:t>
            </a:r>
            <a:r>
              <a:rPr lang="fr-BE" sz="2000" b="0" dirty="0" err="1">
                <a:solidFill>
                  <a:srgbClr val="0F5494"/>
                </a:solidFill>
              </a:rPr>
              <a:t>paint</a:t>
            </a:r>
            <a:r>
              <a:rPr lang="fr-BE" sz="2000" b="0" dirty="0">
                <a:solidFill>
                  <a:srgbClr val="0F5494"/>
                </a:solidFill>
              </a:rPr>
              <a:t>’ </a:t>
            </a:r>
          </a:p>
          <a:p>
            <a:r>
              <a:rPr lang="fr-BE" sz="2000" b="0" dirty="0">
                <a:solidFill>
                  <a:srgbClr val="0F5494"/>
                </a:solidFill>
              </a:rPr>
              <a:t>Classification:	Skin Sens.</a:t>
            </a:r>
          </a:p>
          <a:p>
            <a:r>
              <a:rPr lang="fr-BE" sz="2000" b="0" dirty="0">
                <a:solidFill>
                  <a:srgbClr val="0F5494"/>
                </a:solidFill>
              </a:rPr>
              <a:t>Composition:	</a:t>
            </a:r>
          </a:p>
        </p:txBody>
      </p:sp>
      <p:sp>
        <p:nvSpPr>
          <p:cNvPr id="29" name="TextBox 28"/>
          <p:cNvSpPr txBox="1"/>
          <p:nvPr/>
        </p:nvSpPr>
        <p:spPr>
          <a:xfrm>
            <a:off x="467544" y="2060848"/>
            <a:ext cx="1866217" cy="400110"/>
          </a:xfrm>
          <a:prstGeom prst="rect">
            <a:avLst/>
          </a:prstGeom>
          <a:noFill/>
        </p:spPr>
        <p:txBody>
          <a:bodyPr wrap="none" rtlCol="0">
            <a:spAutoFit/>
          </a:bodyPr>
          <a:lstStyle/>
          <a:p>
            <a:r>
              <a:rPr lang="fr-BE" sz="2000" dirty="0">
                <a:solidFill>
                  <a:srgbClr val="0F5494"/>
                </a:solidFill>
              </a:rPr>
              <a:t>Notification</a:t>
            </a:r>
          </a:p>
        </p:txBody>
      </p:sp>
      <p:graphicFrame>
        <p:nvGraphicFramePr>
          <p:cNvPr id="30" name="Table 29"/>
          <p:cNvGraphicFramePr>
            <a:graphicFrameLocks noGrp="1"/>
          </p:cNvGraphicFramePr>
          <p:nvPr>
            <p:extLst>
              <p:ext uri="{D42A27DB-BD31-4B8C-83A1-F6EECF244321}">
                <p14:modId xmlns:p14="http://schemas.microsoft.com/office/powerpoint/2010/main" val="3843654970"/>
              </p:ext>
            </p:extLst>
          </p:nvPr>
        </p:nvGraphicFramePr>
        <p:xfrm>
          <a:off x="2469615" y="3238356"/>
          <a:ext cx="4320480" cy="1112520"/>
        </p:xfrm>
        <a:graphic>
          <a:graphicData uri="http://schemas.openxmlformats.org/drawingml/2006/table">
            <a:tbl>
              <a:tblPr firstRow="1" bandRow="1">
                <a:tableStyleId>{10A1B5D5-9B99-4C35-A422-299274C87663}</a:tableStyleId>
              </a:tblPr>
              <a:tblGrid>
                <a:gridCol w="1368152">
                  <a:extLst>
                    <a:ext uri="{9D8B030D-6E8A-4147-A177-3AD203B41FA5}">
                      <a16:colId xmlns:a16="http://schemas.microsoft.com/office/drawing/2014/main" val="2227940715"/>
                    </a:ext>
                  </a:extLst>
                </a:gridCol>
                <a:gridCol w="1872208">
                  <a:extLst>
                    <a:ext uri="{9D8B030D-6E8A-4147-A177-3AD203B41FA5}">
                      <a16:colId xmlns:a16="http://schemas.microsoft.com/office/drawing/2014/main" val="531808882"/>
                    </a:ext>
                  </a:extLst>
                </a:gridCol>
                <a:gridCol w="1080120">
                  <a:extLst>
                    <a:ext uri="{9D8B030D-6E8A-4147-A177-3AD203B41FA5}">
                      <a16:colId xmlns:a16="http://schemas.microsoft.com/office/drawing/2014/main" val="3998693511"/>
                    </a:ext>
                  </a:extLst>
                </a:gridCol>
              </a:tblGrid>
              <a:tr h="370840">
                <a:tc>
                  <a:txBody>
                    <a:bodyPr/>
                    <a:lstStyle/>
                    <a:p>
                      <a:r>
                        <a:rPr lang="fr-BE" sz="1600" dirty="0" err="1"/>
                        <a:t>Comp</a:t>
                      </a:r>
                      <a:r>
                        <a:rPr lang="fr-BE" sz="1600" dirty="0"/>
                        <a:t>.</a:t>
                      </a:r>
                    </a:p>
                  </a:txBody>
                  <a:tcPr/>
                </a:tc>
                <a:tc>
                  <a:txBody>
                    <a:bodyPr/>
                    <a:lstStyle/>
                    <a:p>
                      <a:r>
                        <a:rPr lang="fr-BE" sz="1600" dirty="0"/>
                        <a:t>Class.</a:t>
                      </a:r>
                    </a:p>
                  </a:txBody>
                  <a:tcPr/>
                </a:tc>
                <a:tc>
                  <a:txBody>
                    <a:bodyPr/>
                    <a:lstStyle/>
                    <a:p>
                      <a:r>
                        <a:rPr lang="fr-BE" sz="1600" dirty="0" err="1"/>
                        <a:t>Conc</a:t>
                      </a:r>
                      <a:r>
                        <a:rPr lang="fr-BE" sz="1600" dirty="0"/>
                        <a:t>.</a:t>
                      </a:r>
                    </a:p>
                  </a:txBody>
                  <a:tcPr/>
                </a:tc>
                <a:extLst>
                  <a:ext uri="{0D108BD9-81ED-4DB2-BD59-A6C34878D82A}">
                    <a16:rowId xmlns:a16="http://schemas.microsoft.com/office/drawing/2014/main" val="507696230"/>
                  </a:ext>
                </a:extLst>
              </a:tr>
              <a:tr h="370840">
                <a:tc>
                  <a:txBody>
                    <a:bodyPr/>
                    <a:lstStyle/>
                    <a:p>
                      <a:r>
                        <a:rPr lang="fr-BE" sz="1600" dirty="0"/>
                        <a:t>Base</a:t>
                      </a:r>
                      <a:r>
                        <a:rPr lang="fr-BE" sz="1600" baseline="0" dirty="0"/>
                        <a:t> </a:t>
                      </a:r>
                      <a:r>
                        <a:rPr lang="fr-BE" sz="1600" baseline="0" dirty="0" err="1"/>
                        <a:t>paint</a:t>
                      </a:r>
                      <a:endParaRPr lang="fr-BE" sz="1600" dirty="0"/>
                    </a:p>
                  </a:txBody>
                  <a:tcPr/>
                </a:tc>
                <a:tc>
                  <a:txBody>
                    <a:bodyPr/>
                    <a:lstStyle/>
                    <a:p>
                      <a:r>
                        <a:rPr lang="fr-BE" sz="1600" dirty="0"/>
                        <a:t>Skin sens.</a:t>
                      </a:r>
                    </a:p>
                  </a:txBody>
                  <a:tcPr/>
                </a:tc>
                <a:tc>
                  <a:txBody>
                    <a:bodyPr/>
                    <a:lstStyle/>
                    <a:p>
                      <a:r>
                        <a:rPr lang="fr-BE" sz="1600" dirty="0"/>
                        <a:t>x%</a:t>
                      </a:r>
                    </a:p>
                  </a:txBody>
                  <a:tcPr/>
                </a:tc>
                <a:extLst>
                  <a:ext uri="{0D108BD9-81ED-4DB2-BD59-A6C34878D82A}">
                    <a16:rowId xmlns:a16="http://schemas.microsoft.com/office/drawing/2014/main" val="1553644229"/>
                  </a:ext>
                </a:extLst>
              </a:tr>
              <a:tr h="370840">
                <a:tc>
                  <a:txBody>
                    <a:bodyPr/>
                    <a:lstStyle/>
                    <a:p>
                      <a:r>
                        <a:rPr lang="fr-BE" sz="1600" dirty="0"/>
                        <a:t>‘</a:t>
                      </a:r>
                      <a:r>
                        <a:rPr lang="fr-BE" sz="1600" dirty="0" err="1"/>
                        <a:t>Tinters</a:t>
                      </a:r>
                      <a:r>
                        <a:rPr lang="fr-BE" sz="1600" dirty="0"/>
                        <a:t>’</a:t>
                      </a:r>
                    </a:p>
                  </a:txBody>
                  <a:tcPr/>
                </a:tc>
                <a:tc>
                  <a:txBody>
                    <a:bodyPr/>
                    <a:lstStyle/>
                    <a:p>
                      <a:r>
                        <a:rPr lang="fr-BE" sz="1600" dirty="0"/>
                        <a:t>Skins Sens.</a:t>
                      </a:r>
                    </a:p>
                  </a:txBody>
                  <a:tcPr/>
                </a:tc>
                <a:tc>
                  <a:txBody>
                    <a:bodyPr/>
                    <a:lstStyle/>
                    <a:p>
                      <a:r>
                        <a:rPr lang="fr-BE" sz="1600" dirty="0"/>
                        <a:t>10%</a:t>
                      </a:r>
                    </a:p>
                  </a:txBody>
                  <a:tcPr/>
                </a:tc>
                <a:extLst>
                  <a:ext uri="{0D108BD9-81ED-4DB2-BD59-A6C34878D82A}">
                    <a16:rowId xmlns:a16="http://schemas.microsoft.com/office/drawing/2014/main" val="1788595222"/>
                  </a:ext>
                </a:extLst>
              </a:tr>
            </a:tbl>
          </a:graphicData>
        </a:graphic>
      </p:graphicFrame>
      <p:cxnSp>
        <p:nvCxnSpPr>
          <p:cNvPr id="34" name="Elbow Connector 33"/>
          <p:cNvCxnSpPr/>
          <p:nvPr/>
        </p:nvCxnSpPr>
        <p:spPr bwMode="auto">
          <a:xfrm>
            <a:off x="2914059" y="4313152"/>
            <a:ext cx="338336" cy="252862"/>
          </a:xfrm>
          <a:prstGeom prst="bentConnector3">
            <a:avLst/>
          </a:prstGeom>
          <a:noFill/>
          <a:ln w="28575" cap="flat" cmpd="sng" algn="ctr">
            <a:solidFill>
              <a:schemeClr val="accent4"/>
            </a:solidFill>
            <a:prstDash val="solid"/>
            <a:round/>
            <a:headEnd type="none" w="med" len="med"/>
            <a:tailEnd type="triangle"/>
          </a:ln>
          <a:effectLst/>
        </p:spPr>
      </p:cxnSp>
      <p:graphicFrame>
        <p:nvGraphicFramePr>
          <p:cNvPr id="4" name="Table 3"/>
          <p:cNvGraphicFramePr>
            <a:graphicFrameLocks noGrp="1"/>
          </p:cNvGraphicFramePr>
          <p:nvPr>
            <p:extLst>
              <p:ext uri="{D42A27DB-BD31-4B8C-83A1-F6EECF244321}">
                <p14:modId xmlns:p14="http://schemas.microsoft.com/office/powerpoint/2010/main" val="299090443"/>
              </p:ext>
            </p:extLst>
          </p:nvPr>
        </p:nvGraphicFramePr>
        <p:xfrm>
          <a:off x="3303991" y="4568554"/>
          <a:ext cx="1607840" cy="1854200"/>
        </p:xfrm>
        <a:graphic>
          <a:graphicData uri="http://schemas.openxmlformats.org/drawingml/2006/table">
            <a:tbl>
              <a:tblPr firstRow="1" bandRow="1">
                <a:tableStyleId>{3B4B98B0-60AC-42C2-AFA5-B58CD77FA1E5}</a:tableStyleId>
              </a:tblPr>
              <a:tblGrid>
                <a:gridCol w="1607840">
                  <a:extLst>
                    <a:ext uri="{9D8B030D-6E8A-4147-A177-3AD203B41FA5}">
                      <a16:colId xmlns:a16="http://schemas.microsoft.com/office/drawing/2014/main" val="2090203897"/>
                    </a:ext>
                  </a:extLst>
                </a:gridCol>
              </a:tblGrid>
              <a:tr h="370840">
                <a:tc>
                  <a:txBody>
                    <a:bodyPr/>
                    <a:lstStyle/>
                    <a:p>
                      <a:r>
                        <a:rPr lang="fr-BE" b="0" dirty="0"/>
                        <a:t>Tinter 1</a:t>
                      </a:r>
                    </a:p>
                  </a:txBody>
                  <a:tcPr/>
                </a:tc>
                <a:extLst>
                  <a:ext uri="{0D108BD9-81ED-4DB2-BD59-A6C34878D82A}">
                    <a16:rowId xmlns:a16="http://schemas.microsoft.com/office/drawing/2014/main" val="1014752966"/>
                  </a:ext>
                </a:extLst>
              </a:tr>
              <a:tr h="370840">
                <a:tc>
                  <a:txBody>
                    <a:bodyPr/>
                    <a:lstStyle/>
                    <a:p>
                      <a:r>
                        <a:rPr lang="fr-BE" dirty="0"/>
                        <a:t>Tinter</a:t>
                      </a:r>
                      <a:r>
                        <a:rPr lang="fr-BE" baseline="0" dirty="0"/>
                        <a:t> 2</a:t>
                      </a:r>
                      <a:endParaRPr lang="fr-BE" dirty="0"/>
                    </a:p>
                  </a:txBody>
                  <a:tcPr/>
                </a:tc>
                <a:extLst>
                  <a:ext uri="{0D108BD9-81ED-4DB2-BD59-A6C34878D82A}">
                    <a16:rowId xmlns:a16="http://schemas.microsoft.com/office/drawing/2014/main" val="2395833295"/>
                  </a:ext>
                </a:extLst>
              </a:tr>
              <a:tr h="370840">
                <a:tc>
                  <a:txBody>
                    <a:bodyPr/>
                    <a:lstStyle/>
                    <a:p>
                      <a:r>
                        <a:rPr lang="fr-BE" dirty="0"/>
                        <a:t>Tinter 3</a:t>
                      </a:r>
                    </a:p>
                  </a:txBody>
                  <a:tcPr/>
                </a:tc>
                <a:extLst>
                  <a:ext uri="{0D108BD9-81ED-4DB2-BD59-A6C34878D82A}">
                    <a16:rowId xmlns:a16="http://schemas.microsoft.com/office/drawing/2014/main" val="4176365780"/>
                  </a:ext>
                </a:extLst>
              </a:tr>
              <a:tr h="370840">
                <a:tc>
                  <a:txBody>
                    <a:bodyPr/>
                    <a:lstStyle/>
                    <a:p>
                      <a:r>
                        <a:rPr lang="fr-BE" dirty="0"/>
                        <a:t>…</a:t>
                      </a:r>
                    </a:p>
                  </a:txBody>
                  <a:tcPr/>
                </a:tc>
                <a:extLst>
                  <a:ext uri="{0D108BD9-81ED-4DB2-BD59-A6C34878D82A}">
                    <a16:rowId xmlns:a16="http://schemas.microsoft.com/office/drawing/2014/main" val="2374067733"/>
                  </a:ext>
                </a:extLst>
              </a:tr>
              <a:tr h="370840">
                <a:tc>
                  <a:txBody>
                    <a:bodyPr/>
                    <a:lstStyle/>
                    <a:p>
                      <a:r>
                        <a:rPr lang="fr-BE" dirty="0"/>
                        <a:t>Tinter n</a:t>
                      </a:r>
                    </a:p>
                  </a:txBody>
                  <a:tcPr/>
                </a:tc>
                <a:extLst>
                  <a:ext uri="{0D108BD9-81ED-4DB2-BD59-A6C34878D82A}">
                    <a16:rowId xmlns:a16="http://schemas.microsoft.com/office/drawing/2014/main" val="1935201835"/>
                  </a:ext>
                </a:extLst>
              </a:tr>
            </a:tbl>
          </a:graphicData>
        </a:graphic>
      </p:graphicFrame>
      <p:sp>
        <p:nvSpPr>
          <p:cNvPr id="5" name="Oval 4"/>
          <p:cNvSpPr/>
          <p:nvPr/>
        </p:nvSpPr>
        <p:spPr>
          <a:xfrm>
            <a:off x="3131840" y="4339610"/>
            <a:ext cx="1486268" cy="23341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cxnSp>
        <p:nvCxnSpPr>
          <p:cNvPr id="7" name="Straight Connector 6"/>
          <p:cNvCxnSpPr/>
          <p:nvPr/>
        </p:nvCxnSpPr>
        <p:spPr bwMode="auto">
          <a:xfrm flipV="1">
            <a:off x="4756367" y="5506676"/>
            <a:ext cx="535713" cy="5633"/>
          </a:xfrm>
          <a:prstGeom prst="line">
            <a:avLst/>
          </a:prstGeom>
          <a:noFill/>
          <a:ln w="38100" cap="flat" cmpd="sng" algn="ctr">
            <a:solidFill>
              <a:srgbClr val="FF0000"/>
            </a:solidFill>
            <a:prstDash val="solid"/>
            <a:round/>
            <a:headEnd type="none" w="med" len="med"/>
            <a:tailEnd type="none" w="med" len="med"/>
          </a:ln>
          <a:effectLst/>
        </p:spPr>
      </p:cxnSp>
      <p:grpSp>
        <p:nvGrpSpPr>
          <p:cNvPr id="22" name="Group 21"/>
          <p:cNvGrpSpPr/>
          <p:nvPr/>
        </p:nvGrpSpPr>
        <p:grpSpPr>
          <a:xfrm>
            <a:off x="5436096" y="3212976"/>
            <a:ext cx="3024336" cy="3562041"/>
            <a:chOff x="5982241" y="1091095"/>
            <a:chExt cx="3024336" cy="3562041"/>
          </a:xfrm>
        </p:grpSpPr>
        <p:sp>
          <p:nvSpPr>
            <p:cNvPr id="24" name="Rounded Rectangle 23"/>
            <p:cNvSpPr/>
            <p:nvPr/>
          </p:nvSpPr>
          <p:spPr>
            <a:xfrm>
              <a:off x="5982241" y="1091095"/>
              <a:ext cx="3024336" cy="3562041"/>
            </a:xfrm>
            <a:prstGeom prst="roundRect">
              <a:avLst/>
            </a:prstGeom>
            <a:solidFill>
              <a:schemeClr val="bg1"/>
            </a:solidFill>
            <a:ln>
              <a:solidFill>
                <a:srgbClr val="0F549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nvGrpSpPr>
            <p:cNvPr id="23" name="Group 22"/>
            <p:cNvGrpSpPr/>
            <p:nvPr/>
          </p:nvGrpSpPr>
          <p:grpSpPr>
            <a:xfrm>
              <a:off x="6156176" y="1197273"/>
              <a:ext cx="2817951" cy="3345048"/>
              <a:chOff x="6072926" y="1236080"/>
              <a:chExt cx="2817951" cy="3345048"/>
            </a:xfrm>
          </p:grpSpPr>
          <p:grpSp>
            <p:nvGrpSpPr>
              <p:cNvPr id="25" name="Group 24"/>
              <p:cNvGrpSpPr/>
              <p:nvPr/>
            </p:nvGrpSpPr>
            <p:grpSpPr>
              <a:xfrm>
                <a:off x="6179616" y="1236080"/>
                <a:ext cx="2568848" cy="1990597"/>
                <a:chOff x="641115" y="3656142"/>
                <a:chExt cx="2568848" cy="1990597"/>
              </a:xfrm>
            </p:grpSpPr>
            <p:pic>
              <p:nvPicPr>
                <p:cNvPr id="38" name="Picture 37"/>
                <p:cNvPicPr>
                  <a:picLocks noChangeAspect="1"/>
                </p:cNvPicPr>
                <p:nvPr/>
              </p:nvPicPr>
              <p:blipFill>
                <a:blip r:embed="rId3"/>
                <a:stretch>
                  <a:fillRect/>
                </a:stretch>
              </p:blipFill>
              <p:spPr>
                <a:xfrm>
                  <a:off x="641115" y="4045343"/>
                  <a:ext cx="2568848" cy="1601396"/>
                </a:xfrm>
                <a:prstGeom prst="rect">
                  <a:avLst/>
                </a:prstGeom>
              </p:spPr>
            </p:pic>
            <p:sp>
              <p:nvSpPr>
                <p:cNvPr id="39" name="TextBox 38"/>
                <p:cNvSpPr txBox="1"/>
                <p:nvPr/>
              </p:nvSpPr>
              <p:spPr>
                <a:xfrm>
                  <a:off x="1397604" y="3656142"/>
                  <a:ext cx="984565" cy="369332"/>
                </a:xfrm>
                <a:prstGeom prst="rect">
                  <a:avLst/>
                </a:prstGeom>
                <a:noFill/>
              </p:spPr>
              <p:txBody>
                <a:bodyPr wrap="none" rtlCol="0">
                  <a:spAutoFit/>
                </a:bodyPr>
                <a:lstStyle/>
                <a:p>
                  <a:r>
                    <a:rPr lang="fr-BE" sz="1800" b="0" dirty="0" err="1">
                      <a:solidFill>
                        <a:srgbClr val="0F5494"/>
                      </a:solidFill>
                    </a:rPr>
                    <a:t>Tinters</a:t>
                  </a:r>
                  <a:endParaRPr lang="fr-BE" sz="1800" b="0" dirty="0">
                    <a:solidFill>
                      <a:srgbClr val="0F5494"/>
                    </a:solidFill>
                  </a:endParaRPr>
                </a:p>
              </p:txBody>
            </p:sp>
          </p:grpSp>
          <p:grpSp>
            <p:nvGrpSpPr>
              <p:cNvPr id="26" name="Group 25"/>
              <p:cNvGrpSpPr/>
              <p:nvPr/>
            </p:nvGrpSpPr>
            <p:grpSpPr>
              <a:xfrm>
                <a:off x="6072926" y="3493835"/>
                <a:ext cx="2817951" cy="1087293"/>
                <a:chOff x="6030455" y="3133795"/>
                <a:chExt cx="2817951" cy="1087293"/>
              </a:xfrm>
            </p:grpSpPr>
            <p:sp>
              <p:nvSpPr>
                <p:cNvPr id="31" name="TextBox 30"/>
                <p:cNvSpPr txBox="1"/>
                <p:nvPr/>
              </p:nvSpPr>
              <p:spPr>
                <a:xfrm>
                  <a:off x="6030455" y="3133795"/>
                  <a:ext cx="731290" cy="646331"/>
                </a:xfrm>
                <a:prstGeom prst="rect">
                  <a:avLst/>
                </a:prstGeom>
                <a:noFill/>
              </p:spPr>
              <p:txBody>
                <a:bodyPr wrap="none" rtlCol="0">
                  <a:spAutoFit/>
                </a:bodyPr>
                <a:lstStyle/>
                <a:p>
                  <a:r>
                    <a:rPr lang="fr-BE" sz="1800" b="0" dirty="0">
                      <a:solidFill>
                        <a:srgbClr val="0F5494"/>
                      </a:solidFill>
                    </a:rPr>
                    <a:t>N1</a:t>
                  </a:r>
                </a:p>
                <a:p>
                  <a:r>
                    <a:rPr lang="fr-BE" sz="1800" b="0" dirty="0">
                      <a:solidFill>
                        <a:srgbClr val="0F5494"/>
                      </a:solidFill>
                    </a:rPr>
                    <a:t>UFI1</a:t>
                  </a:r>
                </a:p>
              </p:txBody>
            </p:sp>
            <p:sp>
              <p:nvSpPr>
                <p:cNvPr id="32" name="TextBox 31"/>
                <p:cNvSpPr txBox="1"/>
                <p:nvPr/>
              </p:nvSpPr>
              <p:spPr>
                <a:xfrm>
                  <a:off x="6588224" y="3574757"/>
                  <a:ext cx="731290" cy="646331"/>
                </a:xfrm>
                <a:prstGeom prst="rect">
                  <a:avLst/>
                </a:prstGeom>
                <a:noFill/>
              </p:spPr>
              <p:txBody>
                <a:bodyPr wrap="none" rtlCol="0">
                  <a:spAutoFit/>
                </a:bodyPr>
                <a:lstStyle/>
                <a:p>
                  <a:r>
                    <a:rPr lang="fr-BE" sz="1800" b="0" dirty="0">
                      <a:solidFill>
                        <a:srgbClr val="0F5494"/>
                      </a:solidFill>
                    </a:rPr>
                    <a:t>N2</a:t>
                  </a:r>
                </a:p>
                <a:p>
                  <a:r>
                    <a:rPr lang="fr-BE" sz="1800" b="0" dirty="0">
                      <a:solidFill>
                        <a:srgbClr val="0F5494"/>
                      </a:solidFill>
                    </a:rPr>
                    <a:t>UFI2</a:t>
                  </a:r>
                </a:p>
              </p:txBody>
            </p:sp>
            <p:sp>
              <p:nvSpPr>
                <p:cNvPr id="33" name="TextBox 32"/>
                <p:cNvSpPr txBox="1"/>
                <p:nvPr/>
              </p:nvSpPr>
              <p:spPr>
                <a:xfrm>
                  <a:off x="7020272" y="3142709"/>
                  <a:ext cx="731290" cy="646331"/>
                </a:xfrm>
                <a:prstGeom prst="rect">
                  <a:avLst/>
                </a:prstGeom>
                <a:noFill/>
              </p:spPr>
              <p:txBody>
                <a:bodyPr wrap="none" rtlCol="0">
                  <a:spAutoFit/>
                </a:bodyPr>
                <a:lstStyle/>
                <a:p>
                  <a:r>
                    <a:rPr lang="fr-BE" sz="1800" b="0" dirty="0">
                      <a:solidFill>
                        <a:srgbClr val="0F5494"/>
                      </a:solidFill>
                    </a:rPr>
                    <a:t>N3</a:t>
                  </a:r>
                </a:p>
                <a:p>
                  <a:r>
                    <a:rPr lang="fr-BE" sz="1800" b="0" dirty="0">
                      <a:solidFill>
                        <a:srgbClr val="0F5494"/>
                      </a:solidFill>
                    </a:rPr>
                    <a:t>UFI3</a:t>
                  </a:r>
                </a:p>
              </p:txBody>
            </p:sp>
            <p:sp>
              <p:nvSpPr>
                <p:cNvPr id="36" name="TextBox 35"/>
                <p:cNvSpPr txBox="1"/>
                <p:nvPr/>
              </p:nvSpPr>
              <p:spPr>
                <a:xfrm>
                  <a:off x="7585126" y="3574757"/>
                  <a:ext cx="731290" cy="646331"/>
                </a:xfrm>
                <a:prstGeom prst="rect">
                  <a:avLst/>
                </a:prstGeom>
                <a:noFill/>
              </p:spPr>
              <p:txBody>
                <a:bodyPr wrap="none" rtlCol="0">
                  <a:spAutoFit/>
                </a:bodyPr>
                <a:lstStyle/>
                <a:p>
                  <a:r>
                    <a:rPr lang="fr-BE" sz="1800" b="0" dirty="0">
                      <a:solidFill>
                        <a:srgbClr val="0F5494"/>
                      </a:solidFill>
                    </a:rPr>
                    <a:t>N4</a:t>
                  </a:r>
                </a:p>
                <a:p>
                  <a:r>
                    <a:rPr lang="fr-BE" sz="1800" b="0" dirty="0">
                      <a:solidFill>
                        <a:srgbClr val="0F5494"/>
                      </a:solidFill>
                    </a:rPr>
                    <a:t>UFI4</a:t>
                  </a:r>
                </a:p>
              </p:txBody>
            </p:sp>
            <p:sp>
              <p:nvSpPr>
                <p:cNvPr id="37" name="TextBox 36"/>
                <p:cNvSpPr txBox="1"/>
                <p:nvPr/>
              </p:nvSpPr>
              <p:spPr>
                <a:xfrm>
                  <a:off x="8118719" y="3140968"/>
                  <a:ext cx="729687" cy="646331"/>
                </a:xfrm>
                <a:prstGeom prst="rect">
                  <a:avLst/>
                </a:prstGeom>
                <a:noFill/>
              </p:spPr>
              <p:txBody>
                <a:bodyPr wrap="none" rtlCol="0">
                  <a:spAutoFit/>
                </a:bodyPr>
                <a:lstStyle/>
                <a:p>
                  <a:r>
                    <a:rPr lang="fr-BE" sz="1800" b="0" dirty="0" err="1">
                      <a:solidFill>
                        <a:srgbClr val="0F5494"/>
                      </a:solidFill>
                    </a:rPr>
                    <a:t>Nn</a:t>
                  </a:r>
                  <a:endParaRPr lang="fr-BE" sz="1800" b="0" dirty="0">
                    <a:solidFill>
                      <a:srgbClr val="0F5494"/>
                    </a:solidFill>
                  </a:endParaRPr>
                </a:p>
                <a:p>
                  <a:r>
                    <a:rPr lang="fr-BE" sz="1800" b="0" dirty="0" err="1">
                      <a:solidFill>
                        <a:srgbClr val="0F5494"/>
                      </a:solidFill>
                    </a:rPr>
                    <a:t>UFIn</a:t>
                  </a:r>
                  <a:endParaRPr lang="fr-BE" sz="1800" b="0" dirty="0">
                    <a:solidFill>
                      <a:srgbClr val="0F5494"/>
                    </a:solidFill>
                  </a:endParaRPr>
                </a:p>
              </p:txBody>
            </p:sp>
          </p:grpSp>
          <p:sp>
            <p:nvSpPr>
              <p:cNvPr id="27" name="Down Arrow 26"/>
              <p:cNvSpPr/>
              <p:nvPr/>
            </p:nvSpPr>
            <p:spPr>
              <a:xfrm>
                <a:off x="7254480" y="3087076"/>
                <a:ext cx="262873" cy="402344"/>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sp>
        <p:nvSpPr>
          <p:cNvPr id="9" name="Slide Number Placeholder 8"/>
          <p:cNvSpPr>
            <a:spLocks noGrp="1"/>
          </p:cNvSpPr>
          <p:nvPr>
            <p:ph type="sldNum" sz="quarter" idx="12"/>
          </p:nvPr>
        </p:nvSpPr>
        <p:spPr/>
        <p:txBody>
          <a:bodyPr/>
          <a:lstStyle/>
          <a:p>
            <a:pPr>
              <a:defRPr/>
            </a:pPr>
            <a:fld id="{37EC8A20-BA03-4FF7-8742-03D8AD4CA4F4}" type="slidenum">
              <a:rPr lang="en-GB" smtClean="0"/>
              <a:pPr>
                <a:defRPr/>
              </a:pPr>
              <a:t>23</a:t>
            </a:fld>
            <a:endParaRPr lang="en-GB" dirty="0"/>
          </a:p>
        </p:txBody>
      </p:sp>
    </p:spTree>
    <p:extLst>
      <p:ext uri="{BB962C8B-B14F-4D97-AF65-F5344CB8AC3E}">
        <p14:creationId xmlns:p14="http://schemas.microsoft.com/office/powerpoint/2010/main" val="3697652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119"/>
            <a:ext cx="8229600" cy="936625"/>
          </a:xfrm>
        </p:spPr>
        <p:txBody>
          <a:bodyPr/>
          <a:lstStyle/>
          <a:p>
            <a:r>
              <a:rPr lang="fr-BE" dirty="0" err="1">
                <a:solidFill>
                  <a:srgbClr val="00B050"/>
                </a:solidFill>
              </a:rPr>
              <a:t>Proposed</a:t>
            </a:r>
            <a:r>
              <a:rPr lang="fr-BE" dirty="0">
                <a:solidFill>
                  <a:srgbClr val="00B050"/>
                </a:solidFill>
              </a:rPr>
              <a:t> solution - COM</a:t>
            </a:r>
          </a:p>
        </p:txBody>
      </p:sp>
      <p:sp>
        <p:nvSpPr>
          <p:cNvPr id="35" name="TextBox 34"/>
          <p:cNvSpPr txBox="1"/>
          <p:nvPr/>
        </p:nvSpPr>
        <p:spPr>
          <a:xfrm>
            <a:off x="468313" y="1161069"/>
            <a:ext cx="2369751" cy="461665"/>
          </a:xfrm>
          <a:prstGeom prst="rect">
            <a:avLst/>
          </a:prstGeom>
          <a:noFill/>
        </p:spPr>
        <p:txBody>
          <a:bodyPr wrap="none" rtlCol="0">
            <a:spAutoFit/>
          </a:bodyPr>
          <a:lstStyle/>
          <a:p>
            <a:r>
              <a:rPr lang="fr-BE" sz="2400" b="0" dirty="0" err="1">
                <a:solidFill>
                  <a:srgbClr val="0F5494"/>
                </a:solidFill>
              </a:rPr>
              <a:t>Bespoke</a:t>
            </a:r>
            <a:r>
              <a:rPr lang="fr-BE" sz="2400" b="0" dirty="0">
                <a:solidFill>
                  <a:srgbClr val="0F5494"/>
                </a:solidFill>
              </a:rPr>
              <a:t> </a:t>
            </a:r>
            <a:r>
              <a:rPr lang="fr-BE" sz="2400" b="0" dirty="0" err="1">
                <a:solidFill>
                  <a:srgbClr val="0F5494"/>
                </a:solidFill>
              </a:rPr>
              <a:t>paint</a:t>
            </a:r>
            <a:endParaRPr lang="fr-BE" sz="2400" b="0" dirty="0">
              <a:solidFill>
                <a:srgbClr val="0F5494"/>
              </a:solidFill>
            </a:endParaRPr>
          </a:p>
        </p:txBody>
      </p:sp>
      <p:pic>
        <p:nvPicPr>
          <p:cNvPr id="3" name="Picture 2"/>
          <p:cNvPicPr>
            <a:picLocks noChangeAspect="1"/>
          </p:cNvPicPr>
          <p:nvPr/>
        </p:nvPicPr>
        <p:blipFill>
          <a:blip r:embed="rId2"/>
          <a:stretch>
            <a:fillRect/>
          </a:stretch>
        </p:blipFill>
        <p:spPr>
          <a:xfrm>
            <a:off x="3129078" y="1187410"/>
            <a:ext cx="1511846" cy="1133885"/>
          </a:xfrm>
          <a:prstGeom prst="rect">
            <a:avLst/>
          </a:prstGeom>
        </p:spPr>
      </p:pic>
      <p:sp>
        <p:nvSpPr>
          <p:cNvPr id="28" name="TextBox 27"/>
          <p:cNvSpPr txBox="1"/>
          <p:nvPr/>
        </p:nvSpPr>
        <p:spPr>
          <a:xfrm>
            <a:off x="539552" y="2489678"/>
            <a:ext cx="6404340" cy="1015663"/>
          </a:xfrm>
          <a:prstGeom prst="rect">
            <a:avLst/>
          </a:prstGeom>
          <a:noFill/>
          <a:ln w="28575">
            <a:solidFill>
              <a:srgbClr val="0F5494"/>
            </a:solidFill>
          </a:ln>
        </p:spPr>
        <p:txBody>
          <a:bodyPr wrap="square" rtlCol="0">
            <a:spAutoFit/>
          </a:bodyPr>
          <a:lstStyle/>
          <a:p>
            <a:r>
              <a:rPr lang="fr-BE" sz="2000" b="0" dirty="0">
                <a:solidFill>
                  <a:srgbClr val="0F5494"/>
                </a:solidFill>
              </a:rPr>
              <a:t>Name:		‘</a:t>
            </a:r>
            <a:r>
              <a:rPr lang="fr-BE" sz="2000" b="0" dirty="0" err="1">
                <a:solidFill>
                  <a:srgbClr val="0F5494"/>
                </a:solidFill>
              </a:rPr>
              <a:t>Red</a:t>
            </a:r>
            <a:r>
              <a:rPr lang="fr-BE" sz="2000" b="0" dirty="0">
                <a:solidFill>
                  <a:srgbClr val="0F5494"/>
                </a:solidFill>
              </a:rPr>
              <a:t> </a:t>
            </a:r>
            <a:r>
              <a:rPr lang="fr-BE" sz="2000" b="0" dirty="0" err="1">
                <a:solidFill>
                  <a:srgbClr val="0F5494"/>
                </a:solidFill>
              </a:rPr>
              <a:t>paint</a:t>
            </a:r>
            <a:r>
              <a:rPr lang="fr-BE" sz="2000" b="0" dirty="0">
                <a:solidFill>
                  <a:srgbClr val="0F5494"/>
                </a:solidFill>
              </a:rPr>
              <a:t>’ </a:t>
            </a:r>
          </a:p>
          <a:p>
            <a:r>
              <a:rPr lang="fr-BE" sz="2000" b="0" dirty="0">
                <a:solidFill>
                  <a:srgbClr val="0F5494"/>
                </a:solidFill>
              </a:rPr>
              <a:t>Classification:	Skin Sens.</a:t>
            </a:r>
          </a:p>
          <a:p>
            <a:r>
              <a:rPr lang="fr-BE" sz="2000" b="0" dirty="0">
                <a:solidFill>
                  <a:srgbClr val="0F5494"/>
                </a:solidFill>
              </a:rPr>
              <a:t>Composition:	</a:t>
            </a:r>
          </a:p>
        </p:txBody>
      </p:sp>
      <p:sp>
        <p:nvSpPr>
          <p:cNvPr id="29" name="TextBox 28"/>
          <p:cNvSpPr txBox="1"/>
          <p:nvPr/>
        </p:nvSpPr>
        <p:spPr>
          <a:xfrm>
            <a:off x="467544" y="2060848"/>
            <a:ext cx="1866217" cy="400110"/>
          </a:xfrm>
          <a:prstGeom prst="rect">
            <a:avLst/>
          </a:prstGeom>
          <a:noFill/>
        </p:spPr>
        <p:txBody>
          <a:bodyPr wrap="none" rtlCol="0">
            <a:spAutoFit/>
          </a:bodyPr>
          <a:lstStyle/>
          <a:p>
            <a:r>
              <a:rPr lang="fr-BE" sz="2000" dirty="0">
                <a:solidFill>
                  <a:srgbClr val="0F5494"/>
                </a:solidFill>
              </a:rPr>
              <a:t>Notification</a:t>
            </a:r>
          </a:p>
        </p:txBody>
      </p:sp>
      <p:graphicFrame>
        <p:nvGraphicFramePr>
          <p:cNvPr id="30" name="Table 29"/>
          <p:cNvGraphicFramePr>
            <a:graphicFrameLocks noGrp="1"/>
          </p:cNvGraphicFramePr>
          <p:nvPr>
            <p:extLst>
              <p:ext uri="{D42A27DB-BD31-4B8C-83A1-F6EECF244321}">
                <p14:modId xmlns:p14="http://schemas.microsoft.com/office/powerpoint/2010/main" val="596265316"/>
              </p:ext>
            </p:extLst>
          </p:nvPr>
        </p:nvGraphicFramePr>
        <p:xfrm>
          <a:off x="2469615" y="3238356"/>
          <a:ext cx="4320480" cy="1112520"/>
        </p:xfrm>
        <a:graphic>
          <a:graphicData uri="http://schemas.openxmlformats.org/drawingml/2006/table">
            <a:tbl>
              <a:tblPr firstRow="1" bandRow="1">
                <a:tableStyleId>{10A1B5D5-9B99-4C35-A422-299274C87663}</a:tableStyleId>
              </a:tblPr>
              <a:tblGrid>
                <a:gridCol w="1368152">
                  <a:extLst>
                    <a:ext uri="{9D8B030D-6E8A-4147-A177-3AD203B41FA5}">
                      <a16:colId xmlns:a16="http://schemas.microsoft.com/office/drawing/2014/main" val="2227940715"/>
                    </a:ext>
                  </a:extLst>
                </a:gridCol>
                <a:gridCol w="1872208">
                  <a:extLst>
                    <a:ext uri="{9D8B030D-6E8A-4147-A177-3AD203B41FA5}">
                      <a16:colId xmlns:a16="http://schemas.microsoft.com/office/drawing/2014/main" val="531808882"/>
                    </a:ext>
                  </a:extLst>
                </a:gridCol>
                <a:gridCol w="1080120">
                  <a:extLst>
                    <a:ext uri="{9D8B030D-6E8A-4147-A177-3AD203B41FA5}">
                      <a16:colId xmlns:a16="http://schemas.microsoft.com/office/drawing/2014/main" val="3998693511"/>
                    </a:ext>
                  </a:extLst>
                </a:gridCol>
              </a:tblGrid>
              <a:tr h="370840">
                <a:tc>
                  <a:txBody>
                    <a:bodyPr/>
                    <a:lstStyle/>
                    <a:p>
                      <a:r>
                        <a:rPr lang="fr-BE" sz="1600" dirty="0" err="1"/>
                        <a:t>Comp</a:t>
                      </a:r>
                      <a:r>
                        <a:rPr lang="fr-BE" sz="1600" dirty="0"/>
                        <a:t>.</a:t>
                      </a:r>
                    </a:p>
                  </a:txBody>
                  <a:tcPr/>
                </a:tc>
                <a:tc>
                  <a:txBody>
                    <a:bodyPr/>
                    <a:lstStyle/>
                    <a:p>
                      <a:r>
                        <a:rPr lang="fr-BE" sz="1600" dirty="0"/>
                        <a:t>Class.</a:t>
                      </a:r>
                    </a:p>
                  </a:txBody>
                  <a:tcPr/>
                </a:tc>
                <a:tc>
                  <a:txBody>
                    <a:bodyPr/>
                    <a:lstStyle/>
                    <a:p>
                      <a:r>
                        <a:rPr lang="fr-BE" sz="1600" dirty="0" err="1"/>
                        <a:t>Conc</a:t>
                      </a:r>
                      <a:r>
                        <a:rPr lang="fr-BE" sz="1600" dirty="0"/>
                        <a:t>.</a:t>
                      </a:r>
                    </a:p>
                  </a:txBody>
                  <a:tcPr/>
                </a:tc>
                <a:extLst>
                  <a:ext uri="{0D108BD9-81ED-4DB2-BD59-A6C34878D82A}">
                    <a16:rowId xmlns:a16="http://schemas.microsoft.com/office/drawing/2014/main" val="507696230"/>
                  </a:ext>
                </a:extLst>
              </a:tr>
              <a:tr h="370840">
                <a:tc>
                  <a:txBody>
                    <a:bodyPr/>
                    <a:lstStyle/>
                    <a:p>
                      <a:r>
                        <a:rPr lang="fr-BE" sz="1600" dirty="0"/>
                        <a:t>Base</a:t>
                      </a:r>
                      <a:r>
                        <a:rPr lang="fr-BE" sz="1600" baseline="0" dirty="0"/>
                        <a:t> </a:t>
                      </a:r>
                      <a:r>
                        <a:rPr lang="fr-BE" sz="1600" baseline="0" dirty="0" err="1"/>
                        <a:t>paint</a:t>
                      </a:r>
                      <a:endParaRPr lang="fr-BE" sz="1600" dirty="0"/>
                    </a:p>
                  </a:txBody>
                  <a:tcPr/>
                </a:tc>
                <a:tc>
                  <a:txBody>
                    <a:bodyPr/>
                    <a:lstStyle/>
                    <a:p>
                      <a:r>
                        <a:rPr lang="fr-BE" sz="1600" dirty="0"/>
                        <a:t>Skin sens.</a:t>
                      </a:r>
                    </a:p>
                  </a:txBody>
                  <a:tcPr/>
                </a:tc>
                <a:tc>
                  <a:txBody>
                    <a:bodyPr/>
                    <a:lstStyle/>
                    <a:p>
                      <a:r>
                        <a:rPr lang="fr-BE" sz="1600" dirty="0"/>
                        <a:t>x%</a:t>
                      </a:r>
                    </a:p>
                  </a:txBody>
                  <a:tcPr/>
                </a:tc>
                <a:extLst>
                  <a:ext uri="{0D108BD9-81ED-4DB2-BD59-A6C34878D82A}">
                    <a16:rowId xmlns:a16="http://schemas.microsoft.com/office/drawing/2014/main" val="1553644229"/>
                  </a:ext>
                </a:extLst>
              </a:tr>
              <a:tr h="370840">
                <a:tc>
                  <a:txBody>
                    <a:bodyPr/>
                    <a:lstStyle/>
                    <a:p>
                      <a:r>
                        <a:rPr lang="fr-BE" sz="1600" dirty="0"/>
                        <a:t>‘</a:t>
                      </a:r>
                      <a:r>
                        <a:rPr lang="fr-BE" sz="1600" dirty="0" err="1"/>
                        <a:t>Tinters</a:t>
                      </a:r>
                      <a:r>
                        <a:rPr lang="fr-BE" sz="1600" dirty="0"/>
                        <a:t>’</a:t>
                      </a:r>
                    </a:p>
                  </a:txBody>
                  <a:tcPr/>
                </a:tc>
                <a:tc>
                  <a:txBody>
                    <a:bodyPr/>
                    <a:lstStyle/>
                    <a:p>
                      <a:r>
                        <a:rPr lang="fr-BE" sz="1600" dirty="0"/>
                        <a:t>Skins Sens.</a:t>
                      </a:r>
                    </a:p>
                  </a:txBody>
                  <a:tcPr/>
                </a:tc>
                <a:tc>
                  <a:txBody>
                    <a:bodyPr/>
                    <a:lstStyle/>
                    <a:p>
                      <a:r>
                        <a:rPr lang="fr-BE" sz="1600" dirty="0"/>
                        <a:t>y%</a:t>
                      </a:r>
                    </a:p>
                  </a:txBody>
                  <a:tcPr/>
                </a:tc>
                <a:extLst>
                  <a:ext uri="{0D108BD9-81ED-4DB2-BD59-A6C34878D82A}">
                    <a16:rowId xmlns:a16="http://schemas.microsoft.com/office/drawing/2014/main" val="1788595222"/>
                  </a:ext>
                </a:extLst>
              </a:tr>
            </a:tbl>
          </a:graphicData>
        </a:graphic>
      </p:graphicFrame>
      <p:cxnSp>
        <p:nvCxnSpPr>
          <p:cNvPr id="34" name="Elbow Connector 33"/>
          <p:cNvCxnSpPr/>
          <p:nvPr/>
        </p:nvCxnSpPr>
        <p:spPr bwMode="auto">
          <a:xfrm>
            <a:off x="2914059" y="4313152"/>
            <a:ext cx="781308" cy="252862"/>
          </a:xfrm>
          <a:prstGeom prst="bentConnector3">
            <a:avLst/>
          </a:prstGeom>
          <a:noFill/>
          <a:ln w="28575" cap="flat" cmpd="sng" algn="ctr">
            <a:solidFill>
              <a:schemeClr val="accent4"/>
            </a:solidFill>
            <a:prstDash val="solid"/>
            <a:round/>
            <a:headEnd type="none" w="med" len="med"/>
            <a:tailEnd type="triangle"/>
          </a:ln>
          <a:effectLst/>
        </p:spPr>
      </p:cxnSp>
      <p:graphicFrame>
        <p:nvGraphicFramePr>
          <p:cNvPr id="4" name="Table 3"/>
          <p:cNvGraphicFramePr>
            <a:graphicFrameLocks noGrp="1"/>
          </p:cNvGraphicFramePr>
          <p:nvPr>
            <p:extLst>
              <p:ext uri="{D42A27DB-BD31-4B8C-83A1-F6EECF244321}">
                <p14:modId xmlns:p14="http://schemas.microsoft.com/office/powerpoint/2010/main" val="1003334646"/>
              </p:ext>
            </p:extLst>
          </p:nvPr>
        </p:nvGraphicFramePr>
        <p:xfrm>
          <a:off x="3828256" y="4568554"/>
          <a:ext cx="1607840" cy="1854200"/>
        </p:xfrm>
        <a:graphic>
          <a:graphicData uri="http://schemas.openxmlformats.org/drawingml/2006/table">
            <a:tbl>
              <a:tblPr firstRow="1" bandRow="1">
                <a:tableStyleId>{3B4B98B0-60AC-42C2-AFA5-B58CD77FA1E5}</a:tableStyleId>
              </a:tblPr>
              <a:tblGrid>
                <a:gridCol w="1607840">
                  <a:extLst>
                    <a:ext uri="{9D8B030D-6E8A-4147-A177-3AD203B41FA5}">
                      <a16:colId xmlns:a16="http://schemas.microsoft.com/office/drawing/2014/main" val="2090203897"/>
                    </a:ext>
                  </a:extLst>
                </a:gridCol>
              </a:tblGrid>
              <a:tr h="370840">
                <a:tc>
                  <a:txBody>
                    <a:bodyPr/>
                    <a:lstStyle/>
                    <a:p>
                      <a:r>
                        <a:rPr lang="fr-BE" b="0" dirty="0"/>
                        <a:t>Tinter 1</a:t>
                      </a:r>
                    </a:p>
                  </a:txBody>
                  <a:tcPr/>
                </a:tc>
                <a:extLst>
                  <a:ext uri="{0D108BD9-81ED-4DB2-BD59-A6C34878D82A}">
                    <a16:rowId xmlns:a16="http://schemas.microsoft.com/office/drawing/2014/main" val="1014752966"/>
                  </a:ext>
                </a:extLst>
              </a:tr>
              <a:tr h="370840">
                <a:tc>
                  <a:txBody>
                    <a:bodyPr/>
                    <a:lstStyle/>
                    <a:p>
                      <a:r>
                        <a:rPr lang="fr-BE" dirty="0"/>
                        <a:t>Tinter</a:t>
                      </a:r>
                      <a:r>
                        <a:rPr lang="fr-BE" baseline="0" dirty="0"/>
                        <a:t> 2</a:t>
                      </a:r>
                      <a:endParaRPr lang="fr-BE" dirty="0"/>
                    </a:p>
                  </a:txBody>
                  <a:tcPr/>
                </a:tc>
                <a:extLst>
                  <a:ext uri="{0D108BD9-81ED-4DB2-BD59-A6C34878D82A}">
                    <a16:rowId xmlns:a16="http://schemas.microsoft.com/office/drawing/2014/main" val="2395833295"/>
                  </a:ext>
                </a:extLst>
              </a:tr>
              <a:tr h="370840">
                <a:tc>
                  <a:txBody>
                    <a:bodyPr/>
                    <a:lstStyle/>
                    <a:p>
                      <a:r>
                        <a:rPr lang="fr-BE" dirty="0"/>
                        <a:t>Tinter 3</a:t>
                      </a:r>
                    </a:p>
                  </a:txBody>
                  <a:tcPr/>
                </a:tc>
                <a:extLst>
                  <a:ext uri="{0D108BD9-81ED-4DB2-BD59-A6C34878D82A}">
                    <a16:rowId xmlns:a16="http://schemas.microsoft.com/office/drawing/2014/main" val="4176365780"/>
                  </a:ext>
                </a:extLst>
              </a:tr>
              <a:tr h="370840">
                <a:tc>
                  <a:txBody>
                    <a:bodyPr/>
                    <a:lstStyle/>
                    <a:p>
                      <a:r>
                        <a:rPr lang="fr-BE" dirty="0"/>
                        <a:t>…</a:t>
                      </a:r>
                    </a:p>
                  </a:txBody>
                  <a:tcPr/>
                </a:tc>
                <a:extLst>
                  <a:ext uri="{0D108BD9-81ED-4DB2-BD59-A6C34878D82A}">
                    <a16:rowId xmlns:a16="http://schemas.microsoft.com/office/drawing/2014/main" val="2374067733"/>
                  </a:ext>
                </a:extLst>
              </a:tr>
              <a:tr h="370840">
                <a:tc>
                  <a:txBody>
                    <a:bodyPr/>
                    <a:lstStyle/>
                    <a:p>
                      <a:r>
                        <a:rPr lang="fr-BE" dirty="0"/>
                        <a:t>Tinter n</a:t>
                      </a:r>
                    </a:p>
                  </a:txBody>
                  <a:tcPr/>
                </a:tc>
                <a:extLst>
                  <a:ext uri="{0D108BD9-81ED-4DB2-BD59-A6C34878D82A}">
                    <a16:rowId xmlns:a16="http://schemas.microsoft.com/office/drawing/2014/main" val="1935201835"/>
                  </a:ext>
                </a:extLst>
              </a:tr>
            </a:tbl>
          </a:graphicData>
        </a:graphic>
      </p:graphicFrame>
      <p:sp>
        <p:nvSpPr>
          <p:cNvPr id="5" name="Oval 4"/>
          <p:cNvSpPr/>
          <p:nvPr/>
        </p:nvSpPr>
        <p:spPr>
          <a:xfrm>
            <a:off x="2241663" y="3926414"/>
            <a:ext cx="1486268" cy="44587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cxnSp>
        <p:nvCxnSpPr>
          <p:cNvPr id="7" name="Straight Connector 6"/>
          <p:cNvCxnSpPr/>
          <p:nvPr/>
        </p:nvCxnSpPr>
        <p:spPr bwMode="auto">
          <a:xfrm flipV="1">
            <a:off x="2123728" y="4365104"/>
            <a:ext cx="344527" cy="144361"/>
          </a:xfrm>
          <a:prstGeom prst="line">
            <a:avLst/>
          </a:prstGeom>
          <a:noFill/>
          <a:ln w="38100" cap="flat" cmpd="sng" algn="ctr">
            <a:solidFill>
              <a:srgbClr val="FF0000"/>
            </a:solidFill>
            <a:prstDash val="solid"/>
            <a:round/>
            <a:headEnd type="none" w="med" len="med"/>
            <a:tailEnd type="none" w="med" len="med"/>
          </a:ln>
          <a:effectLst/>
        </p:spPr>
      </p:cxnSp>
      <p:sp>
        <p:nvSpPr>
          <p:cNvPr id="9" name="Slide Number Placeholder 8"/>
          <p:cNvSpPr>
            <a:spLocks noGrp="1"/>
          </p:cNvSpPr>
          <p:nvPr>
            <p:ph type="sldNum" sz="quarter" idx="12"/>
          </p:nvPr>
        </p:nvSpPr>
        <p:spPr/>
        <p:txBody>
          <a:bodyPr/>
          <a:lstStyle/>
          <a:p>
            <a:pPr>
              <a:defRPr/>
            </a:pPr>
            <a:fld id="{37EC8A20-BA03-4FF7-8742-03D8AD4CA4F4}" type="slidenum">
              <a:rPr lang="en-GB" smtClean="0"/>
              <a:pPr>
                <a:defRPr/>
              </a:pPr>
              <a:t>24</a:t>
            </a:fld>
            <a:endParaRPr lang="en-GB" dirty="0"/>
          </a:p>
        </p:txBody>
      </p:sp>
      <p:sp>
        <p:nvSpPr>
          <p:cNvPr id="8" name="TextBox 7"/>
          <p:cNvSpPr txBox="1"/>
          <p:nvPr/>
        </p:nvSpPr>
        <p:spPr>
          <a:xfrm>
            <a:off x="35496" y="4627002"/>
            <a:ext cx="3692435" cy="1754326"/>
          </a:xfrm>
          <a:prstGeom prst="rect">
            <a:avLst/>
          </a:prstGeom>
          <a:noFill/>
          <a:ln w="28575">
            <a:solidFill>
              <a:srgbClr val="FF0000"/>
            </a:solidFill>
          </a:ln>
        </p:spPr>
        <p:txBody>
          <a:bodyPr wrap="square" rtlCol="0">
            <a:spAutoFit/>
          </a:bodyPr>
          <a:lstStyle/>
          <a:p>
            <a:r>
              <a:rPr lang="fr-BE" sz="1800" b="0" dirty="0">
                <a:solidFill>
                  <a:srgbClr val="0F5494"/>
                </a:solidFill>
              </a:rPr>
              <a:t>≈ ICG:</a:t>
            </a:r>
          </a:p>
          <a:p>
            <a:pPr marL="285750" indent="-285750">
              <a:buFont typeface="Arial" panose="020B0604020202020204" pitchFamily="34" charset="0"/>
              <a:buChar char="•"/>
            </a:pPr>
            <a:r>
              <a:rPr lang="fr-BE" sz="1800" b="0" dirty="0">
                <a:solidFill>
                  <a:srgbClr val="0F5494"/>
                </a:solidFill>
              </a:rPr>
              <a:t>‘</a:t>
            </a:r>
            <a:r>
              <a:rPr lang="fr-BE" sz="1800" b="0" dirty="0" err="1">
                <a:solidFill>
                  <a:srgbClr val="0F5494"/>
                </a:solidFill>
              </a:rPr>
              <a:t>tinters</a:t>
            </a:r>
            <a:r>
              <a:rPr lang="fr-BE" sz="1800" b="0" dirty="0">
                <a:solidFill>
                  <a:srgbClr val="0F5494"/>
                </a:solidFill>
              </a:rPr>
              <a:t>’ </a:t>
            </a:r>
            <a:r>
              <a:rPr lang="fr-BE" sz="1800" b="0" dirty="0" err="1">
                <a:solidFill>
                  <a:srgbClr val="0F5494"/>
                </a:solidFill>
              </a:rPr>
              <a:t>covers</a:t>
            </a:r>
            <a:r>
              <a:rPr lang="fr-BE" sz="1800" b="0" dirty="0">
                <a:solidFill>
                  <a:srgbClr val="0F5494"/>
                </a:solidFill>
              </a:rPr>
              <a:t> all </a:t>
            </a:r>
            <a:r>
              <a:rPr lang="fr-BE" sz="1800" b="0" dirty="0" err="1">
                <a:solidFill>
                  <a:srgbClr val="0F5494"/>
                </a:solidFill>
              </a:rPr>
              <a:t>tinters</a:t>
            </a:r>
            <a:endParaRPr lang="fr-BE" sz="1800" b="0" dirty="0">
              <a:solidFill>
                <a:srgbClr val="0F5494"/>
              </a:solidFill>
            </a:endParaRPr>
          </a:p>
          <a:p>
            <a:pPr marL="285750" indent="-285750">
              <a:buFont typeface="Arial" panose="020B0604020202020204" pitchFamily="34" charset="0"/>
              <a:buChar char="•"/>
            </a:pPr>
            <a:r>
              <a:rPr lang="fr-BE" sz="1800" b="0" dirty="0" err="1">
                <a:solidFill>
                  <a:srgbClr val="0F5494"/>
                </a:solidFill>
              </a:rPr>
              <a:t>same</a:t>
            </a:r>
            <a:r>
              <a:rPr lang="fr-BE" sz="1800" b="0" dirty="0">
                <a:solidFill>
                  <a:srgbClr val="0F5494"/>
                </a:solidFill>
              </a:rPr>
              <a:t> </a:t>
            </a:r>
            <a:r>
              <a:rPr lang="fr-BE" sz="1800" b="0" dirty="0" err="1">
                <a:solidFill>
                  <a:srgbClr val="0F5494"/>
                </a:solidFill>
              </a:rPr>
              <a:t>technical</a:t>
            </a:r>
            <a:r>
              <a:rPr lang="fr-BE" sz="1800" b="0" dirty="0">
                <a:solidFill>
                  <a:srgbClr val="0F5494"/>
                </a:solidFill>
              </a:rPr>
              <a:t> </a:t>
            </a:r>
            <a:r>
              <a:rPr lang="fr-BE" sz="1800" b="0" dirty="0" err="1">
                <a:solidFill>
                  <a:srgbClr val="0F5494"/>
                </a:solidFill>
              </a:rPr>
              <a:t>function</a:t>
            </a:r>
            <a:r>
              <a:rPr lang="fr-BE" sz="1800" b="0" dirty="0">
                <a:solidFill>
                  <a:srgbClr val="0F5494"/>
                </a:solidFill>
              </a:rPr>
              <a:t> (‘tinter’)</a:t>
            </a:r>
          </a:p>
          <a:p>
            <a:pPr marL="285750" indent="-285750">
              <a:buFont typeface="Arial" panose="020B0604020202020204" pitchFamily="34" charset="0"/>
              <a:buChar char="•"/>
            </a:pPr>
            <a:r>
              <a:rPr lang="fr-BE" sz="1800" b="0" dirty="0">
                <a:solidFill>
                  <a:srgbClr val="0F5494"/>
                </a:solidFill>
              </a:rPr>
              <a:t>total concentration </a:t>
            </a:r>
            <a:r>
              <a:rPr lang="fr-BE" sz="1800" b="0" dirty="0" err="1">
                <a:solidFill>
                  <a:srgbClr val="0F5494"/>
                </a:solidFill>
              </a:rPr>
              <a:t>covered</a:t>
            </a:r>
            <a:r>
              <a:rPr lang="fr-BE" sz="1800" b="0" dirty="0">
                <a:solidFill>
                  <a:srgbClr val="0F5494"/>
                </a:solidFill>
              </a:rPr>
              <a:t> by ICG &lt; 25%</a:t>
            </a:r>
          </a:p>
        </p:txBody>
      </p:sp>
    </p:spTree>
    <p:extLst>
      <p:ext uri="{BB962C8B-B14F-4D97-AF65-F5344CB8AC3E}">
        <p14:creationId xmlns:p14="http://schemas.microsoft.com/office/powerpoint/2010/main" val="3410309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119"/>
            <a:ext cx="8229600" cy="936625"/>
          </a:xfrm>
        </p:spPr>
        <p:txBody>
          <a:bodyPr/>
          <a:lstStyle/>
          <a:p>
            <a:r>
              <a:rPr lang="fr-BE" dirty="0" err="1">
                <a:solidFill>
                  <a:srgbClr val="00B050"/>
                </a:solidFill>
              </a:rPr>
              <a:t>Proposed</a:t>
            </a:r>
            <a:r>
              <a:rPr lang="fr-BE" dirty="0">
                <a:solidFill>
                  <a:srgbClr val="00B050"/>
                </a:solidFill>
              </a:rPr>
              <a:t> solution - COM</a:t>
            </a:r>
          </a:p>
        </p:txBody>
      </p:sp>
      <p:sp>
        <p:nvSpPr>
          <p:cNvPr id="35" name="TextBox 34"/>
          <p:cNvSpPr txBox="1"/>
          <p:nvPr/>
        </p:nvSpPr>
        <p:spPr>
          <a:xfrm>
            <a:off x="468313" y="1161069"/>
            <a:ext cx="2369751" cy="461665"/>
          </a:xfrm>
          <a:prstGeom prst="rect">
            <a:avLst/>
          </a:prstGeom>
          <a:noFill/>
        </p:spPr>
        <p:txBody>
          <a:bodyPr wrap="none" rtlCol="0">
            <a:spAutoFit/>
          </a:bodyPr>
          <a:lstStyle/>
          <a:p>
            <a:r>
              <a:rPr lang="fr-BE" sz="2400" b="0" dirty="0" err="1">
                <a:solidFill>
                  <a:srgbClr val="0F5494"/>
                </a:solidFill>
              </a:rPr>
              <a:t>Bespoke</a:t>
            </a:r>
            <a:r>
              <a:rPr lang="fr-BE" sz="2400" b="0" dirty="0">
                <a:solidFill>
                  <a:srgbClr val="0F5494"/>
                </a:solidFill>
              </a:rPr>
              <a:t> </a:t>
            </a:r>
            <a:r>
              <a:rPr lang="fr-BE" sz="2400" b="0" dirty="0" err="1">
                <a:solidFill>
                  <a:srgbClr val="0F5494"/>
                </a:solidFill>
              </a:rPr>
              <a:t>paint</a:t>
            </a:r>
            <a:endParaRPr lang="fr-BE" sz="2400" b="0" dirty="0">
              <a:solidFill>
                <a:srgbClr val="0F5494"/>
              </a:solidFill>
            </a:endParaRPr>
          </a:p>
        </p:txBody>
      </p:sp>
      <p:pic>
        <p:nvPicPr>
          <p:cNvPr id="3" name="Picture 2"/>
          <p:cNvPicPr>
            <a:picLocks noChangeAspect="1"/>
          </p:cNvPicPr>
          <p:nvPr/>
        </p:nvPicPr>
        <p:blipFill>
          <a:blip r:embed="rId2"/>
          <a:stretch>
            <a:fillRect/>
          </a:stretch>
        </p:blipFill>
        <p:spPr>
          <a:xfrm>
            <a:off x="3129078" y="1187410"/>
            <a:ext cx="1511846" cy="1133885"/>
          </a:xfrm>
          <a:prstGeom prst="rect">
            <a:avLst/>
          </a:prstGeom>
        </p:spPr>
      </p:pic>
      <p:sp>
        <p:nvSpPr>
          <p:cNvPr id="28" name="TextBox 27"/>
          <p:cNvSpPr txBox="1"/>
          <p:nvPr/>
        </p:nvSpPr>
        <p:spPr>
          <a:xfrm>
            <a:off x="529771" y="2497525"/>
            <a:ext cx="6404340" cy="1015663"/>
          </a:xfrm>
          <a:prstGeom prst="rect">
            <a:avLst/>
          </a:prstGeom>
          <a:noFill/>
          <a:ln w="28575">
            <a:solidFill>
              <a:srgbClr val="0F5494"/>
            </a:solidFill>
          </a:ln>
        </p:spPr>
        <p:txBody>
          <a:bodyPr wrap="square" rtlCol="0">
            <a:spAutoFit/>
          </a:bodyPr>
          <a:lstStyle/>
          <a:p>
            <a:r>
              <a:rPr lang="fr-BE" sz="2000" b="0" dirty="0">
                <a:solidFill>
                  <a:srgbClr val="0F5494"/>
                </a:solidFill>
              </a:rPr>
              <a:t>Name:		‘</a:t>
            </a:r>
            <a:r>
              <a:rPr lang="fr-BE" sz="2000" b="0" dirty="0" err="1">
                <a:solidFill>
                  <a:srgbClr val="0F5494"/>
                </a:solidFill>
              </a:rPr>
              <a:t>Red</a:t>
            </a:r>
            <a:r>
              <a:rPr lang="fr-BE" sz="2000" b="0" dirty="0">
                <a:solidFill>
                  <a:srgbClr val="0F5494"/>
                </a:solidFill>
              </a:rPr>
              <a:t> </a:t>
            </a:r>
            <a:r>
              <a:rPr lang="fr-BE" sz="2000" b="0" dirty="0" err="1">
                <a:solidFill>
                  <a:srgbClr val="0F5494"/>
                </a:solidFill>
              </a:rPr>
              <a:t>paint</a:t>
            </a:r>
            <a:r>
              <a:rPr lang="fr-BE" sz="2000" b="0" dirty="0">
                <a:solidFill>
                  <a:srgbClr val="0F5494"/>
                </a:solidFill>
              </a:rPr>
              <a:t>’ </a:t>
            </a:r>
          </a:p>
          <a:p>
            <a:r>
              <a:rPr lang="fr-BE" sz="2000" b="0" dirty="0">
                <a:solidFill>
                  <a:srgbClr val="0F5494"/>
                </a:solidFill>
              </a:rPr>
              <a:t>Classification:	Skin Sens.</a:t>
            </a:r>
          </a:p>
          <a:p>
            <a:r>
              <a:rPr lang="fr-BE" sz="2000" b="0" dirty="0">
                <a:solidFill>
                  <a:srgbClr val="0F5494"/>
                </a:solidFill>
              </a:rPr>
              <a:t>Composition:	</a:t>
            </a:r>
          </a:p>
        </p:txBody>
      </p:sp>
      <p:sp>
        <p:nvSpPr>
          <p:cNvPr id="29" name="TextBox 28"/>
          <p:cNvSpPr txBox="1"/>
          <p:nvPr/>
        </p:nvSpPr>
        <p:spPr>
          <a:xfrm>
            <a:off x="467544" y="2060848"/>
            <a:ext cx="1866217" cy="400110"/>
          </a:xfrm>
          <a:prstGeom prst="rect">
            <a:avLst/>
          </a:prstGeom>
          <a:noFill/>
        </p:spPr>
        <p:txBody>
          <a:bodyPr wrap="none" rtlCol="0">
            <a:spAutoFit/>
          </a:bodyPr>
          <a:lstStyle/>
          <a:p>
            <a:r>
              <a:rPr lang="fr-BE" sz="2000" dirty="0">
                <a:solidFill>
                  <a:srgbClr val="0F5494"/>
                </a:solidFill>
              </a:rPr>
              <a:t>Notification</a:t>
            </a:r>
          </a:p>
        </p:txBody>
      </p:sp>
      <p:graphicFrame>
        <p:nvGraphicFramePr>
          <p:cNvPr id="30" name="Table 29"/>
          <p:cNvGraphicFramePr>
            <a:graphicFrameLocks noGrp="1"/>
          </p:cNvGraphicFramePr>
          <p:nvPr>
            <p:extLst>
              <p:ext uri="{D42A27DB-BD31-4B8C-83A1-F6EECF244321}">
                <p14:modId xmlns:p14="http://schemas.microsoft.com/office/powerpoint/2010/main" val="3424195739"/>
              </p:ext>
            </p:extLst>
          </p:nvPr>
        </p:nvGraphicFramePr>
        <p:xfrm>
          <a:off x="2469615" y="3238356"/>
          <a:ext cx="4320480" cy="1112520"/>
        </p:xfrm>
        <a:graphic>
          <a:graphicData uri="http://schemas.openxmlformats.org/drawingml/2006/table">
            <a:tbl>
              <a:tblPr firstRow="1" bandRow="1">
                <a:tableStyleId>{10A1B5D5-9B99-4C35-A422-299274C87663}</a:tableStyleId>
              </a:tblPr>
              <a:tblGrid>
                <a:gridCol w="1368152">
                  <a:extLst>
                    <a:ext uri="{9D8B030D-6E8A-4147-A177-3AD203B41FA5}">
                      <a16:colId xmlns:a16="http://schemas.microsoft.com/office/drawing/2014/main" val="2227940715"/>
                    </a:ext>
                  </a:extLst>
                </a:gridCol>
                <a:gridCol w="1872208">
                  <a:extLst>
                    <a:ext uri="{9D8B030D-6E8A-4147-A177-3AD203B41FA5}">
                      <a16:colId xmlns:a16="http://schemas.microsoft.com/office/drawing/2014/main" val="531808882"/>
                    </a:ext>
                  </a:extLst>
                </a:gridCol>
                <a:gridCol w="1080120">
                  <a:extLst>
                    <a:ext uri="{9D8B030D-6E8A-4147-A177-3AD203B41FA5}">
                      <a16:colId xmlns:a16="http://schemas.microsoft.com/office/drawing/2014/main" val="3998693511"/>
                    </a:ext>
                  </a:extLst>
                </a:gridCol>
              </a:tblGrid>
              <a:tr h="370840">
                <a:tc>
                  <a:txBody>
                    <a:bodyPr/>
                    <a:lstStyle/>
                    <a:p>
                      <a:r>
                        <a:rPr lang="fr-BE" sz="1600" dirty="0" err="1"/>
                        <a:t>Comp</a:t>
                      </a:r>
                      <a:r>
                        <a:rPr lang="fr-BE" sz="1600" dirty="0"/>
                        <a:t>.</a:t>
                      </a:r>
                    </a:p>
                  </a:txBody>
                  <a:tcPr/>
                </a:tc>
                <a:tc>
                  <a:txBody>
                    <a:bodyPr/>
                    <a:lstStyle/>
                    <a:p>
                      <a:r>
                        <a:rPr lang="fr-BE" sz="1600" dirty="0"/>
                        <a:t>Class.</a:t>
                      </a:r>
                    </a:p>
                  </a:txBody>
                  <a:tcPr/>
                </a:tc>
                <a:tc>
                  <a:txBody>
                    <a:bodyPr/>
                    <a:lstStyle/>
                    <a:p>
                      <a:r>
                        <a:rPr lang="fr-BE" sz="1600" dirty="0" err="1"/>
                        <a:t>Conc</a:t>
                      </a:r>
                      <a:r>
                        <a:rPr lang="fr-BE" sz="1600" dirty="0"/>
                        <a:t>.</a:t>
                      </a:r>
                    </a:p>
                  </a:txBody>
                  <a:tcPr/>
                </a:tc>
                <a:extLst>
                  <a:ext uri="{0D108BD9-81ED-4DB2-BD59-A6C34878D82A}">
                    <a16:rowId xmlns:a16="http://schemas.microsoft.com/office/drawing/2014/main" val="507696230"/>
                  </a:ext>
                </a:extLst>
              </a:tr>
              <a:tr h="370840">
                <a:tc>
                  <a:txBody>
                    <a:bodyPr/>
                    <a:lstStyle/>
                    <a:p>
                      <a:r>
                        <a:rPr lang="fr-BE" sz="1600" dirty="0"/>
                        <a:t>Base</a:t>
                      </a:r>
                      <a:r>
                        <a:rPr lang="fr-BE" sz="1600" baseline="0" dirty="0"/>
                        <a:t> </a:t>
                      </a:r>
                      <a:r>
                        <a:rPr lang="fr-BE" sz="1600" baseline="0" dirty="0" err="1"/>
                        <a:t>paint</a:t>
                      </a:r>
                      <a:endParaRPr lang="fr-BE" sz="1600" dirty="0"/>
                    </a:p>
                  </a:txBody>
                  <a:tcPr/>
                </a:tc>
                <a:tc>
                  <a:txBody>
                    <a:bodyPr/>
                    <a:lstStyle/>
                    <a:p>
                      <a:r>
                        <a:rPr lang="fr-BE" sz="1600" dirty="0"/>
                        <a:t>Skin sens.</a:t>
                      </a:r>
                    </a:p>
                  </a:txBody>
                  <a:tcPr/>
                </a:tc>
                <a:tc>
                  <a:txBody>
                    <a:bodyPr/>
                    <a:lstStyle/>
                    <a:p>
                      <a:r>
                        <a:rPr lang="fr-BE" sz="1600" dirty="0"/>
                        <a:t>x%</a:t>
                      </a:r>
                    </a:p>
                  </a:txBody>
                  <a:tcPr/>
                </a:tc>
                <a:extLst>
                  <a:ext uri="{0D108BD9-81ED-4DB2-BD59-A6C34878D82A}">
                    <a16:rowId xmlns:a16="http://schemas.microsoft.com/office/drawing/2014/main" val="1553644229"/>
                  </a:ext>
                </a:extLst>
              </a:tr>
              <a:tr h="370840">
                <a:tc>
                  <a:txBody>
                    <a:bodyPr/>
                    <a:lstStyle/>
                    <a:p>
                      <a:r>
                        <a:rPr lang="fr-BE" sz="1600" dirty="0"/>
                        <a:t>‘</a:t>
                      </a:r>
                      <a:r>
                        <a:rPr lang="fr-BE" sz="1600" dirty="0" err="1"/>
                        <a:t>Tinters</a:t>
                      </a:r>
                      <a:r>
                        <a:rPr lang="fr-BE" sz="1600" dirty="0"/>
                        <a:t>’</a:t>
                      </a:r>
                    </a:p>
                  </a:txBody>
                  <a:tcPr/>
                </a:tc>
                <a:tc>
                  <a:txBody>
                    <a:bodyPr/>
                    <a:lstStyle/>
                    <a:p>
                      <a:r>
                        <a:rPr lang="fr-BE" sz="1600" dirty="0"/>
                        <a:t>Skins Sens.</a:t>
                      </a:r>
                    </a:p>
                  </a:txBody>
                  <a:tcPr/>
                </a:tc>
                <a:tc>
                  <a:txBody>
                    <a:bodyPr/>
                    <a:lstStyle/>
                    <a:p>
                      <a:r>
                        <a:rPr lang="fr-BE" sz="1600" dirty="0"/>
                        <a:t>y%</a:t>
                      </a:r>
                    </a:p>
                  </a:txBody>
                  <a:tcPr/>
                </a:tc>
                <a:extLst>
                  <a:ext uri="{0D108BD9-81ED-4DB2-BD59-A6C34878D82A}">
                    <a16:rowId xmlns:a16="http://schemas.microsoft.com/office/drawing/2014/main" val="1788595222"/>
                  </a:ext>
                </a:extLst>
              </a:tr>
            </a:tbl>
          </a:graphicData>
        </a:graphic>
      </p:graphicFrame>
      <p:cxnSp>
        <p:nvCxnSpPr>
          <p:cNvPr id="34" name="Elbow Connector 33"/>
          <p:cNvCxnSpPr/>
          <p:nvPr/>
        </p:nvCxnSpPr>
        <p:spPr bwMode="auto">
          <a:xfrm>
            <a:off x="2914059" y="4313152"/>
            <a:ext cx="338336" cy="252862"/>
          </a:xfrm>
          <a:prstGeom prst="bentConnector3">
            <a:avLst/>
          </a:prstGeom>
          <a:noFill/>
          <a:ln w="28575" cap="flat" cmpd="sng" algn="ctr">
            <a:solidFill>
              <a:schemeClr val="accent4"/>
            </a:solidFill>
            <a:prstDash val="solid"/>
            <a:round/>
            <a:headEnd type="none" w="med" len="med"/>
            <a:tailEnd type="triangle"/>
          </a:ln>
          <a:effectLst/>
        </p:spPr>
      </p:cxnSp>
      <p:graphicFrame>
        <p:nvGraphicFramePr>
          <p:cNvPr id="4" name="Table 3"/>
          <p:cNvGraphicFramePr>
            <a:graphicFrameLocks noGrp="1"/>
          </p:cNvGraphicFramePr>
          <p:nvPr>
            <p:extLst>
              <p:ext uri="{D42A27DB-BD31-4B8C-83A1-F6EECF244321}">
                <p14:modId xmlns:p14="http://schemas.microsoft.com/office/powerpoint/2010/main" val="4010024625"/>
              </p:ext>
            </p:extLst>
          </p:nvPr>
        </p:nvGraphicFramePr>
        <p:xfrm>
          <a:off x="3396208" y="4494006"/>
          <a:ext cx="1607840" cy="1854200"/>
        </p:xfrm>
        <a:graphic>
          <a:graphicData uri="http://schemas.openxmlformats.org/drawingml/2006/table">
            <a:tbl>
              <a:tblPr firstRow="1" bandRow="1">
                <a:tableStyleId>{3B4B98B0-60AC-42C2-AFA5-B58CD77FA1E5}</a:tableStyleId>
              </a:tblPr>
              <a:tblGrid>
                <a:gridCol w="1607840">
                  <a:extLst>
                    <a:ext uri="{9D8B030D-6E8A-4147-A177-3AD203B41FA5}">
                      <a16:colId xmlns:a16="http://schemas.microsoft.com/office/drawing/2014/main" val="2090203897"/>
                    </a:ext>
                  </a:extLst>
                </a:gridCol>
              </a:tblGrid>
              <a:tr h="370840">
                <a:tc>
                  <a:txBody>
                    <a:bodyPr/>
                    <a:lstStyle/>
                    <a:p>
                      <a:r>
                        <a:rPr lang="fr-BE" b="0" dirty="0"/>
                        <a:t>Tinter 1</a:t>
                      </a:r>
                    </a:p>
                  </a:txBody>
                  <a:tcPr/>
                </a:tc>
                <a:extLst>
                  <a:ext uri="{0D108BD9-81ED-4DB2-BD59-A6C34878D82A}">
                    <a16:rowId xmlns:a16="http://schemas.microsoft.com/office/drawing/2014/main" val="1014752966"/>
                  </a:ext>
                </a:extLst>
              </a:tr>
              <a:tr h="370840">
                <a:tc>
                  <a:txBody>
                    <a:bodyPr/>
                    <a:lstStyle/>
                    <a:p>
                      <a:r>
                        <a:rPr lang="fr-BE" dirty="0"/>
                        <a:t>Tinter</a:t>
                      </a:r>
                      <a:r>
                        <a:rPr lang="fr-BE" baseline="0" dirty="0"/>
                        <a:t> 2</a:t>
                      </a:r>
                      <a:endParaRPr lang="fr-BE" dirty="0"/>
                    </a:p>
                  </a:txBody>
                  <a:tcPr/>
                </a:tc>
                <a:extLst>
                  <a:ext uri="{0D108BD9-81ED-4DB2-BD59-A6C34878D82A}">
                    <a16:rowId xmlns:a16="http://schemas.microsoft.com/office/drawing/2014/main" val="2395833295"/>
                  </a:ext>
                </a:extLst>
              </a:tr>
              <a:tr h="370840">
                <a:tc>
                  <a:txBody>
                    <a:bodyPr/>
                    <a:lstStyle/>
                    <a:p>
                      <a:r>
                        <a:rPr lang="fr-BE" dirty="0"/>
                        <a:t>Tinter 3</a:t>
                      </a:r>
                    </a:p>
                  </a:txBody>
                  <a:tcPr/>
                </a:tc>
                <a:extLst>
                  <a:ext uri="{0D108BD9-81ED-4DB2-BD59-A6C34878D82A}">
                    <a16:rowId xmlns:a16="http://schemas.microsoft.com/office/drawing/2014/main" val="4176365780"/>
                  </a:ext>
                </a:extLst>
              </a:tr>
              <a:tr h="370840">
                <a:tc>
                  <a:txBody>
                    <a:bodyPr/>
                    <a:lstStyle/>
                    <a:p>
                      <a:r>
                        <a:rPr lang="fr-BE" dirty="0"/>
                        <a:t>…</a:t>
                      </a:r>
                    </a:p>
                  </a:txBody>
                  <a:tcPr/>
                </a:tc>
                <a:extLst>
                  <a:ext uri="{0D108BD9-81ED-4DB2-BD59-A6C34878D82A}">
                    <a16:rowId xmlns:a16="http://schemas.microsoft.com/office/drawing/2014/main" val="2374067733"/>
                  </a:ext>
                </a:extLst>
              </a:tr>
              <a:tr h="370840">
                <a:tc>
                  <a:txBody>
                    <a:bodyPr/>
                    <a:lstStyle/>
                    <a:p>
                      <a:r>
                        <a:rPr lang="fr-BE" dirty="0"/>
                        <a:t>Tinter n</a:t>
                      </a:r>
                    </a:p>
                  </a:txBody>
                  <a:tcPr/>
                </a:tc>
                <a:extLst>
                  <a:ext uri="{0D108BD9-81ED-4DB2-BD59-A6C34878D82A}">
                    <a16:rowId xmlns:a16="http://schemas.microsoft.com/office/drawing/2014/main" val="1935201835"/>
                  </a:ext>
                </a:extLst>
              </a:tr>
            </a:tbl>
          </a:graphicData>
        </a:graphic>
      </p:graphicFrame>
      <p:sp>
        <p:nvSpPr>
          <p:cNvPr id="24" name="Slide Number Placeholder 23"/>
          <p:cNvSpPr>
            <a:spLocks noGrp="1"/>
          </p:cNvSpPr>
          <p:nvPr>
            <p:ph type="sldNum" sz="quarter" idx="12"/>
          </p:nvPr>
        </p:nvSpPr>
        <p:spPr/>
        <p:txBody>
          <a:bodyPr/>
          <a:lstStyle/>
          <a:p>
            <a:pPr>
              <a:defRPr/>
            </a:pPr>
            <a:fld id="{37EC8A20-BA03-4FF7-8742-03D8AD4CA4F4}" type="slidenum">
              <a:rPr lang="en-GB" smtClean="0"/>
              <a:pPr>
                <a:defRPr/>
              </a:pPr>
              <a:t>25</a:t>
            </a:fld>
            <a:endParaRPr lang="en-GB" dirty="0"/>
          </a:p>
        </p:txBody>
      </p:sp>
      <p:sp>
        <p:nvSpPr>
          <p:cNvPr id="26" name="Oval 25"/>
          <p:cNvSpPr/>
          <p:nvPr/>
        </p:nvSpPr>
        <p:spPr>
          <a:xfrm>
            <a:off x="5508104" y="3596463"/>
            <a:ext cx="1224136" cy="3963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38" name="Oval 37"/>
          <p:cNvSpPr/>
          <p:nvPr/>
        </p:nvSpPr>
        <p:spPr>
          <a:xfrm>
            <a:off x="5537032" y="3991674"/>
            <a:ext cx="1224136" cy="3963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cxnSp>
        <p:nvCxnSpPr>
          <p:cNvPr id="39" name="Straight Connector 38"/>
          <p:cNvCxnSpPr/>
          <p:nvPr/>
        </p:nvCxnSpPr>
        <p:spPr bwMode="auto">
          <a:xfrm flipV="1">
            <a:off x="6732240" y="3719214"/>
            <a:ext cx="590217" cy="42184"/>
          </a:xfrm>
          <a:prstGeom prst="line">
            <a:avLst/>
          </a:prstGeom>
          <a:noFill/>
          <a:ln w="28575" cap="flat" cmpd="sng" algn="ctr">
            <a:solidFill>
              <a:srgbClr val="FF0000"/>
            </a:solidFill>
            <a:prstDash val="solid"/>
            <a:round/>
            <a:headEnd type="none" w="med" len="med"/>
            <a:tailEnd type="none" w="med" len="med"/>
          </a:ln>
          <a:effectLst/>
        </p:spPr>
      </p:cxnSp>
      <p:cxnSp>
        <p:nvCxnSpPr>
          <p:cNvPr id="41" name="Straight Connector 40"/>
          <p:cNvCxnSpPr/>
          <p:nvPr/>
        </p:nvCxnSpPr>
        <p:spPr bwMode="auto">
          <a:xfrm flipV="1">
            <a:off x="6755000" y="4135517"/>
            <a:ext cx="590217" cy="42184"/>
          </a:xfrm>
          <a:prstGeom prst="line">
            <a:avLst/>
          </a:prstGeom>
          <a:noFill/>
          <a:ln w="28575" cap="flat" cmpd="sng" algn="ctr">
            <a:solidFill>
              <a:srgbClr val="FF0000"/>
            </a:solidFill>
            <a:prstDash val="solid"/>
            <a:round/>
            <a:headEnd type="none" w="med" len="med"/>
            <a:tailEnd type="none" w="med" len="med"/>
          </a:ln>
          <a:effectLst/>
        </p:spPr>
      </p:cxnSp>
      <p:sp>
        <p:nvSpPr>
          <p:cNvPr id="42" name="TextBox 41"/>
          <p:cNvSpPr txBox="1"/>
          <p:nvPr/>
        </p:nvSpPr>
        <p:spPr>
          <a:xfrm>
            <a:off x="7345217" y="3954542"/>
            <a:ext cx="888385" cy="338554"/>
          </a:xfrm>
          <a:prstGeom prst="rect">
            <a:avLst/>
          </a:prstGeom>
          <a:noFill/>
        </p:spPr>
        <p:txBody>
          <a:bodyPr wrap="none" rtlCol="0">
            <a:spAutoFit/>
          </a:bodyPr>
          <a:lstStyle/>
          <a:p>
            <a:r>
              <a:rPr lang="fr-BE" sz="1600" b="0" dirty="0">
                <a:solidFill>
                  <a:schemeClr val="tx1"/>
                </a:solidFill>
              </a:rPr>
              <a:t>0-25%</a:t>
            </a:r>
          </a:p>
        </p:txBody>
      </p:sp>
      <p:sp>
        <p:nvSpPr>
          <p:cNvPr id="43" name="TextBox 42"/>
          <p:cNvSpPr txBox="1"/>
          <p:nvPr/>
        </p:nvSpPr>
        <p:spPr>
          <a:xfrm>
            <a:off x="7345217" y="3522494"/>
            <a:ext cx="1329210" cy="338554"/>
          </a:xfrm>
          <a:prstGeom prst="rect">
            <a:avLst/>
          </a:prstGeom>
          <a:noFill/>
        </p:spPr>
        <p:txBody>
          <a:bodyPr wrap="none" rtlCol="0">
            <a:spAutoFit/>
          </a:bodyPr>
          <a:lstStyle/>
          <a:p>
            <a:r>
              <a:rPr lang="fr-BE" sz="1600" b="0" dirty="0">
                <a:solidFill>
                  <a:schemeClr val="tx1"/>
                </a:solidFill>
              </a:rPr>
              <a:t>75 – 100%</a:t>
            </a:r>
          </a:p>
        </p:txBody>
      </p:sp>
    </p:spTree>
    <p:extLst>
      <p:ext uri="{BB962C8B-B14F-4D97-AF65-F5344CB8AC3E}">
        <p14:creationId xmlns:p14="http://schemas.microsoft.com/office/powerpoint/2010/main" val="55283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P spid="42"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endParaRPr lang="fr-BE" dirty="0">
              <a:solidFill>
                <a:srgbClr val="00B050"/>
              </a:solidFill>
            </a:endParaRPr>
          </a:p>
        </p:txBody>
      </p:sp>
      <p:sp>
        <p:nvSpPr>
          <p:cNvPr id="8" name="TextBox 7"/>
          <p:cNvSpPr txBox="1"/>
          <p:nvPr/>
        </p:nvSpPr>
        <p:spPr>
          <a:xfrm>
            <a:off x="331190" y="1196752"/>
            <a:ext cx="8293946" cy="3385542"/>
          </a:xfrm>
          <a:prstGeom prst="rect">
            <a:avLst/>
          </a:prstGeom>
          <a:noFill/>
        </p:spPr>
        <p:txBody>
          <a:bodyPr wrap="square" rtlCol="0">
            <a:spAutoFit/>
          </a:bodyPr>
          <a:lstStyle/>
          <a:p>
            <a:pPr marL="342900" indent="-342900">
              <a:buFont typeface="Arial" panose="020B0604020202020204" pitchFamily="34" charset="0"/>
              <a:buChar char="•"/>
            </a:pPr>
            <a:r>
              <a:rPr lang="fr-BE" sz="2800" b="0" dirty="0" err="1">
                <a:solidFill>
                  <a:srgbClr val="0F5494"/>
                </a:solidFill>
              </a:rPr>
              <a:t>Define</a:t>
            </a:r>
            <a:r>
              <a:rPr lang="fr-BE" sz="2800" b="0" dirty="0">
                <a:solidFill>
                  <a:srgbClr val="0F5494"/>
                </a:solidFill>
              </a:rPr>
              <a:t> ‘</a:t>
            </a:r>
            <a:r>
              <a:rPr lang="fr-BE" sz="2800" dirty="0" err="1">
                <a:solidFill>
                  <a:srgbClr val="0F5494"/>
                </a:solidFill>
              </a:rPr>
              <a:t>bespoke</a:t>
            </a:r>
            <a:r>
              <a:rPr lang="fr-BE" sz="2800" dirty="0">
                <a:solidFill>
                  <a:srgbClr val="0F5494"/>
                </a:solidFill>
              </a:rPr>
              <a:t> </a:t>
            </a:r>
            <a:r>
              <a:rPr lang="fr-BE" sz="2800" dirty="0" err="1">
                <a:solidFill>
                  <a:srgbClr val="0F5494"/>
                </a:solidFill>
              </a:rPr>
              <a:t>paint</a:t>
            </a:r>
            <a:r>
              <a:rPr lang="fr-BE" sz="2800" b="0" dirty="0">
                <a:solidFill>
                  <a:srgbClr val="0F5494"/>
                </a:solidFill>
              </a:rPr>
              <a:t>’</a:t>
            </a:r>
          </a:p>
          <a:p>
            <a:endParaRPr lang="fr-BE" sz="2800" b="0" dirty="0">
              <a:solidFill>
                <a:srgbClr val="0F5494"/>
              </a:solidFill>
            </a:endParaRPr>
          </a:p>
          <a:p>
            <a:pPr marL="342900" indent="-342900">
              <a:buFont typeface="Arial" panose="020B0604020202020204" pitchFamily="34" charset="0"/>
              <a:buChar char="•"/>
            </a:pPr>
            <a:r>
              <a:rPr lang="fr-BE" sz="2800" b="0" dirty="0">
                <a:solidFill>
                  <a:srgbClr val="0F5494"/>
                </a:solidFill>
              </a:rPr>
              <a:t>Notification of mixtures </a:t>
            </a:r>
            <a:r>
              <a:rPr lang="fr-BE" sz="2800" b="0" dirty="0" err="1">
                <a:solidFill>
                  <a:srgbClr val="0F5494"/>
                </a:solidFill>
              </a:rPr>
              <a:t>that</a:t>
            </a:r>
            <a:r>
              <a:rPr lang="fr-BE" sz="2800" b="0" dirty="0">
                <a:solidFill>
                  <a:srgbClr val="0F5494"/>
                </a:solidFill>
              </a:rPr>
              <a:t> are </a:t>
            </a:r>
            <a:r>
              <a:rPr lang="fr-BE" sz="2800" b="0" dirty="0" err="1">
                <a:solidFill>
                  <a:srgbClr val="0F5494"/>
                </a:solidFill>
              </a:rPr>
              <a:t>bespoke</a:t>
            </a:r>
            <a:r>
              <a:rPr lang="fr-BE" sz="2800" b="0" dirty="0">
                <a:solidFill>
                  <a:srgbClr val="0F5494"/>
                </a:solidFill>
              </a:rPr>
              <a:t> </a:t>
            </a:r>
            <a:r>
              <a:rPr lang="fr-BE" sz="2800" b="0" dirty="0" err="1">
                <a:solidFill>
                  <a:srgbClr val="0F5494"/>
                </a:solidFill>
              </a:rPr>
              <a:t>paints</a:t>
            </a:r>
            <a:r>
              <a:rPr lang="fr-BE" sz="2800" b="0" dirty="0">
                <a:solidFill>
                  <a:srgbClr val="0F5494"/>
                </a:solidFill>
              </a:rPr>
              <a:t> </a:t>
            </a:r>
            <a:r>
              <a:rPr lang="fr-BE" sz="2800" b="0" dirty="0" err="1">
                <a:solidFill>
                  <a:srgbClr val="0F5494"/>
                </a:solidFill>
              </a:rPr>
              <a:t>can</a:t>
            </a:r>
            <a:r>
              <a:rPr lang="fr-BE" sz="2800" b="0" dirty="0">
                <a:solidFill>
                  <a:srgbClr val="0F5494"/>
                </a:solidFill>
              </a:rPr>
              <a:t> </a:t>
            </a:r>
            <a:r>
              <a:rPr lang="fr-BE" sz="2800" dirty="0" err="1">
                <a:solidFill>
                  <a:srgbClr val="0F5494"/>
                </a:solidFill>
              </a:rPr>
              <a:t>deviate</a:t>
            </a:r>
            <a:r>
              <a:rPr lang="fr-BE" sz="2800" b="0" dirty="0">
                <a:solidFill>
                  <a:srgbClr val="0F5494"/>
                </a:solidFill>
              </a:rPr>
              <a:t> </a:t>
            </a:r>
            <a:r>
              <a:rPr lang="fr-BE" sz="2800" b="0" dirty="0" err="1">
                <a:solidFill>
                  <a:srgbClr val="0F5494"/>
                </a:solidFill>
              </a:rPr>
              <a:t>from</a:t>
            </a:r>
            <a:r>
              <a:rPr lang="fr-BE" sz="2800" b="0" dirty="0">
                <a:solidFill>
                  <a:srgbClr val="0F5494"/>
                </a:solidFill>
              </a:rPr>
              <a:t> a </a:t>
            </a:r>
            <a:r>
              <a:rPr lang="fr-BE" sz="2800" b="0" dirty="0" err="1">
                <a:solidFill>
                  <a:srgbClr val="0F5494"/>
                </a:solidFill>
              </a:rPr>
              <a:t>number</a:t>
            </a:r>
            <a:r>
              <a:rPr lang="fr-BE" sz="2800" b="0" dirty="0">
                <a:solidFill>
                  <a:srgbClr val="0F5494"/>
                </a:solidFill>
              </a:rPr>
              <a:t> of </a:t>
            </a:r>
            <a:r>
              <a:rPr lang="fr-BE" sz="2800" b="0" dirty="0" err="1">
                <a:solidFill>
                  <a:srgbClr val="0F5494"/>
                </a:solidFill>
              </a:rPr>
              <a:t>Annex</a:t>
            </a:r>
            <a:r>
              <a:rPr lang="fr-BE" sz="2800" b="0" dirty="0">
                <a:solidFill>
                  <a:srgbClr val="0F5494"/>
                </a:solidFill>
              </a:rPr>
              <a:t> VIII </a:t>
            </a:r>
            <a:r>
              <a:rPr lang="fr-BE" sz="2800" b="0" dirty="0" err="1">
                <a:solidFill>
                  <a:srgbClr val="0F5494"/>
                </a:solidFill>
              </a:rPr>
              <a:t>requirements</a:t>
            </a:r>
            <a:r>
              <a:rPr lang="fr-BE" sz="2800" b="0" dirty="0">
                <a:solidFill>
                  <a:srgbClr val="0F5494"/>
                </a:solidFill>
              </a:rPr>
              <a:t>:</a:t>
            </a:r>
          </a:p>
          <a:p>
            <a:pPr marL="800100" lvl="1" indent="-342900">
              <a:buFont typeface="Wingdings" panose="05000000000000000000" pitchFamily="2" charset="2"/>
              <a:buChar char="ü"/>
            </a:pPr>
            <a:r>
              <a:rPr lang="fr-BE" sz="2800" b="0" dirty="0">
                <a:solidFill>
                  <a:srgbClr val="0F5494"/>
                </a:solidFill>
                <a:sym typeface="Wingdings" panose="05000000000000000000" pitchFamily="2" charset="2"/>
              </a:rPr>
              <a:t>Components’ </a:t>
            </a:r>
            <a:r>
              <a:rPr lang="fr-BE" sz="2800" b="0" dirty="0" err="1">
                <a:solidFill>
                  <a:srgbClr val="0F5494"/>
                </a:solidFill>
                <a:sym typeface="Wingdings" panose="05000000000000000000" pitchFamily="2" charset="2"/>
              </a:rPr>
              <a:t>identity</a:t>
            </a:r>
            <a:endParaRPr lang="fr-BE" sz="2800" b="0" dirty="0">
              <a:solidFill>
                <a:srgbClr val="0F5494"/>
              </a:solidFill>
              <a:sym typeface="Wingdings" panose="05000000000000000000" pitchFamily="2" charset="2"/>
            </a:endParaRPr>
          </a:p>
          <a:p>
            <a:pPr marL="800100" lvl="1" indent="-342900">
              <a:buFont typeface="Wingdings" panose="05000000000000000000" pitchFamily="2" charset="2"/>
              <a:buChar char="ü"/>
            </a:pPr>
            <a:r>
              <a:rPr lang="fr-BE" sz="2800" b="0" dirty="0">
                <a:solidFill>
                  <a:srgbClr val="0F5494"/>
                </a:solidFill>
                <a:sym typeface="Wingdings" panose="05000000000000000000" pitchFamily="2" charset="2"/>
              </a:rPr>
              <a:t>Components’ concentration</a:t>
            </a:r>
          </a:p>
          <a:p>
            <a:pPr lvl="1"/>
            <a:endParaRPr lang="fr-BE" sz="1800" b="0" dirty="0">
              <a:solidFill>
                <a:srgbClr val="0F5494"/>
              </a:solidFill>
              <a:sym typeface="Wingdings" panose="05000000000000000000" pitchFamily="2" charset="2"/>
            </a:endParaRPr>
          </a:p>
        </p:txBody>
      </p:sp>
      <p:pic>
        <p:nvPicPr>
          <p:cNvPr id="6" name="Picture 5"/>
          <p:cNvPicPr>
            <a:picLocks noChangeAspect="1"/>
          </p:cNvPicPr>
          <p:nvPr/>
        </p:nvPicPr>
        <p:blipFill>
          <a:blip r:embed="rId2"/>
          <a:stretch>
            <a:fillRect/>
          </a:stretch>
        </p:blipFill>
        <p:spPr>
          <a:xfrm>
            <a:off x="6948264" y="3212976"/>
            <a:ext cx="1152128" cy="901204"/>
          </a:xfrm>
          <a:prstGeom prst="rect">
            <a:avLst/>
          </a:prstGeom>
        </p:spPr>
      </p:pic>
      <p:sp>
        <p:nvSpPr>
          <p:cNvPr id="11" name="Rectangle 10"/>
          <p:cNvSpPr/>
          <p:nvPr/>
        </p:nvSpPr>
        <p:spPr>
          <a:xfrm>
            <a:off x="6588224" y="6093296"/>
            <a:ext cx="230425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2" name="Slide Number Placeholder 11"/>
          <p:cNvSpPr>
            <a:spLocks noGrp="1"/>
          </p:cNvSpPr>
          <p:nvPr>
            <p:ph type="sldNum" sz="quarter" idx="12"/>
          </p:nvPr>
        </p:nvSpPr>
        <p:spPr/>
        <p:txBody>
          <a:bodyPr/>
          <a:lstStyle/>
          <a:p>
            <a:pPr>
              <a:defRPr/>
            </a:pPr>
            <a:fld id="{37EC8A20-BA03-4FF7-8742-03D8AD4CA4F4}" type="slidenum">
              <a:rPr lang="en-GB" smtClean="0"/>
              <a:pPr>
                <a:defRPr/>
              </a:pPr>
              <a:t>26</a:t>
            </a:fld>
            <a:endParaRPr lang="en-GB" dirty="0"/>
          </a:p>
        </p:txBody>
      </p:sp>
    </p:spTree>
    <p:extLst>
      <p:ext uri="{BB962C8B-B14F-4D97-AF65-F5344CB8AC3E}">
        <p14:creationId xmlns:p14="http://schemas.microsoft.com/office/powerpoint/2010/main" val="8944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625"/>
          </a:xfrm>
        </p:spPr>
        <p:txBody>
          <a:bodyPr/>
          <a:lstStyle/>
          <a:p>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(1) </a:t>
            </a:r>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27</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9843210"/>
              </p:ext>
            </p:extLst>
          </p:nvPr>
        </p:nvGraphicFramePr>
        <p:xfrm>
          <a:off x="457200" y="1988840"/>
          <a:ext cx="8424936" cy="4252676"/>
        </p:xfrm>
        <a:graphic>
          <a:graphicData uri="http://schemas.openxmlformats.org/drawingml/2006/table">
            <a:tbl>
              <a:tblPr firstRow="1" bandRow="1">
                <a:tableStyleId>{2A488322-F2BA-4B5B-9748-0D474271808F}</a:tableStyleId>
              </a:tblPr>
              <a:tblGrid>
                <a:gridCol w="4212468">
                  <a:extLst>
                    <a:ext uri="{9D8B030D-6E8A-4147-A177-3AD203B41FA5}">
                      <a16:colId xmlns:a16="http://schemas.microsoft.com/office/drawing/2014/main" val="606765938"/>
                    </a:ext>
                  </a:extLst>
                </a:gridCol>
                <a:gridCol w="4212468">
                  <a:extLst>
                    <a:ext uri="{9D8B030D-6E8A-4147-A177-3AD203B41FA5}">
                      <a16:colId xmlns:a16="http://schemas.microsoft.com/office/drawing/2014/main" val="650470834"/>
                    </a:ext>
                  </a:extLst>
                </a:gridCol>
              </a:tblGrid>
              <a:tr h="476968">
                <a:tc>
                  <a:txBody>
                    <a:bodyPr/>
                    <a:lstStyle/>
                    <a:p>
                      <a:r>
                        <a:rPr lang="fr-BE" sz="1600" dirty="0" err="1"/>
                        <a:t>Derogation</a:t>
                      </a:r>
                      <a:r>
                        <a:rPr lang="fr-BE" sz="1600" dirty="0"/>
                        <a:t> </a:t>
                      </a:r>
                      <a:r>
                        <a:rPr lang="fr-BE" sz="1600" dirty="0" err="1"/>
                        <a:t>from</a:t>
                      </a:r>
                      <a:endParaRPr lang="fr-BE" sz="1600" dirty="0"/>
                    </a:p>
                  </a:txBody>
                  <a:tcPr/>
                </a:tc>
                <a:tc>
                  <a:txBody>
                    <a:bodyPr/>
                    <a:lstStyle/>
                    <a:p>
                      <a:r>
                        <a:rPr lang="fr-BE" sz="1600" dirty="0" err="1"/>
                        <a:t>Instead</a:t>
                      </a:r>
                      <a:endParaRPr lang="fr-BE" sz="1600" dirty="0"/>
                    </a:p>
                  </a:txBody>
                  <a:tcPr/>
                </a:tc>
                <a:extLst>
                  <a:ext uri="{0D108BD9-81ED-4DB2-BD59-A6C34878D82A}">
                    <a16:rowId xmlns:a16="http://schemas.microsoft.com/office/drawing/2014/main" val="422527728"/>
                  </a:ext>
                </a:extLst>
              </a:tr>
              <a:tr h="1489708">
                <a:tc>
                  <a:txBody>
                    <a:bodyPr/>
                    <a:lstStyle/>
                    <a:p>
                      <a:r>
                        <a:rPr lang="fr-BE" sz="1600" b="1" dirty="0"/>
                        <a:t>Section</a:t>
                      </a:r>
                      <a:r>
                        <a:rPr lang="fr-BE" sz="1600" b="1" baseline="0" dirty="0"/>
                        <a:t> 3.2.4.2. - conditions for </a:t>
                      </a:r>
                      <a:r>
                        <a:rPr lang="fr-BE" sz="1600" b="1" baseline="0" dirty="0" err="1"/>
                        <a:t>mutual</a:t>
                      </a:r>
                      <a:r>
                        <a:rPr lang="fr-BE" sz="1600" b="1" baseline="0" dirty="0"/>
                        <a:t> </a:t>
                      </a:r>
                      <a:r>
                        <a:rPr lang="fr-BE" sz="1600" b="1" baseline="0" dirty="0" err="1"/>
                        <a:t>interchangeability</a:t>
                      </a:r>
                      <a:r>
                        <a:rPr lang="fr-BE" sz="1600" b="1" baseline="0" dirty="0"/>
                        <a:t>:</a:t>
                      </a:r>
                    </a:p>
                    <a:p>
                      <a:pPr marL="285750" indent="-285750">
                        <a:buFontTx/>
                        <a:buChar char="-"/>
                      </a:pPr>
                      <a:r>
                        <a:rPr lang="fr-BE" sz="1600" baseline="0" dirty="0" err="1"/>
                        <a:t>Same</a:t>
                      </a:r>
                      <a:r>
                        <a:rPr lang="fr-BE" sz="1600" baseline="0" dirty="0"/>
                        <a:t> </a:t>
                      </a:r>
                      <a:r>
                        <a:rPr lang="fr-BE" sz="1600" baseline="0" dirty="0" err="1"/>
                        <a:t>technical</a:t>
                      </a:r>
                      <a:r>
                        <a:rPr lang="fr-BE" sz="1600" baseline="0" dirty="0"/>
                        <a:t> </a:t>
                      </a:r>
                      <a:r>
                        <a:rPr lang="fr-BE" sz="1600" baseline="0" dirty="0" err="1"/>
                        <a:t>function</a:t>
                      </a:r>
                      <a:endParaRPr lang="fr-BE" sz="1600" baseline="0" dirty="0"/>
                    </a:p>
                    <a:p>
                      <a:pPr marL="285750" indent="-285750">
                        <a:buFontTx/>
                        <a:buChar char="-"/>
                      </a:pPr>
                      <a:r>
                        <a:rPr lang="fr-BE" sz="1600" baseline="0" dirty="0" err="1"/>
                        <a:t>Same</a:t>
                      </a:r>
                      <a:r>
                        <a:rPr lang="fr-BE" sz="1600" baseline="0" dirty="0"/>
                        <a:t> classification at component </a:t>
                      </a:r>
                      <a:r>
                        <a:rPr lang="fr-BE" sz="1600" baseline="0" dirty="0" err="1"/>
                        <a:t>level</a:t>
                      </a:r>
                      <a:endParaRPr lang="fr-BE" sz="1600" baseline="0" dirty="0"/>
                    </a:p>
                    <a:p>
                      <a:pPr marL="285750" indent="-285750">
                        <a:buFontTx/>
                        <a:buChar char="-"/>
                      </a:pPr>
                      <a:r>
                        <a:rPr lang="fr-BE" sz="1600" baseline="0" dirty="0" err="1"/>
                        <a:t>Same</a:t>
                      </a:r>
                      <a:r>
                        <a:rPr lang="fr-BE" sz="1600" baseline="0" dirty="0"/>
                        <a:t> acute </a:t>
                      </a:r>
                      <a:r>
                        <a:rPr lang="fr-BE" sz="1600" baseline="0" dirty="0" err="1"/>
                        <a:t>tox</a:t>
                      </a:r>
                      <a:r>
                        <a:rPr lang="fr-BE" sz="1600" baseline="0" dirty="0"/>
                        <a:t> </a:t>
                      </a:r>
                      <a:r>
                        <a:rPr lang="fr-BE" sz="1600" baseline="0" dirty="0" err="1"/>
                        <a:t>effects</a:t>
                      </a:r>
                      <a:r>
                        <a:rPr lang="fr-BE" sz="1600" baseline="0" dirty="0"/>
                        <a:t> </a:t>
                      </a:r>
                      <a:r>
                        <a:rPr lang="fr-BE" sz="1600" baseline="0" dirty="0" err="1"/>
                        <a:t>through</a:t>
                      </a:r>
                      <a:r>
                        <a:rPr lang="fr-BE" sz="1600" baseline="0" dirty="0"/>
                        <a:t> </a:t>
                      </a:r>
                      <a:r>
                        <a:rPr lang="fr-BE" sz="1600" baseline="0" dirty="0" err="1"/>
                        <a:t>same</a:t>
                      </a:r>
                      <a:r>
                        <a:rPr lang="fr-BE" sz="1600" baseline="0" dirty="0"/>
                        <a:t> </a:t>
                      </a:r>
                      <a:r>
                        <a:rPr lang="fr-BE" sz="1600" baseline="0" dirty="0" err="1"/>
                        <a:t>MoA</a:t>
                      </a:r>
                      <a:endParaRPr lang="fr-BE" sz="1600" baseline="0" dirty="0"/>
                    </a:p>
                    <a:p>
                      <a:pPr marL="285750" indent="-285750">
                        <a:buFontTx/>
                        <a:buChar char="-"/>
                      </a:pPr>
                      <a:r>
                        <a:rPr lang="fr-BE" sz="1600" baseline="0" dirty="0" err="1"/>
                        <a:t>Same</a:t>
                      </a:r>
                      <a:r>
                        <a:rPr lang="fr-BE" sz="1600" baseline="0" dirty="0"/>
                        <a:t> classification at final mixture </a:t>
                      </a:r>
                      <a:r>
                        <a:rPr lang="fr-BE" sz="1600" baseline="0" dirty="0" err="1"/>
                        <a:t>level</a:t>
                      </a:r>
                      <a:r>
                        <a:rPr lang="fr-BE" sz="1600" baseline="0" dirty="0"/>
                        <a:t>  </a:t>
                      </a:r>
                    </a:p>
                  </a:txBody>
                  <a:tcPr/>
                </a:tc>
                <a:tc>
                  <a:txBody>
                    <a:bodyPr/>
                    <a:lstStyle/>
                    <a:p>
                      <a:pPr marL="285750" indent="-285750">
                        <a:buFontTx/>
                        <a:buChar char="-"/>
                      </a:pPr>
                      <a:r>
                        <a:rPr lang="fr-BE" sz="1600" baseline="0" dirty="0" err="1"/>
                        <a:t>Same</a:t>
                      </a:r>
                      <a:r>
                        <a:rPr lang="fr-BE" sz="1600" baseline="0" dirty="0"/>
                        <a:t> </a:t>
                      </a:r>
                      <a:r>
                        <a:rPr lang="fr-BE" sz="1600" baseline="0" dirty="0" err="1"/>
                        <a:t>technical</a:t>
                      </a:r>
                      <a:r>
                        <a:rPr lang="fr-BE" sz="1600" baseline="0" dirty="0"/>
                        <a:t> </a:t>
                      </a:r>
                      <a:r>
                        <a:rPr lang="fr-BE" sz="1600" baseline="0" dirty="0" err="1"/>
                        <a:t>function</a:t>
                      </a:r>
                      <a:r>
                        <a:rPr lang="fr-BE" sz="1600" baseline="0" dirty="0"/>
                        <a:t> (tinter)</a:t>
                      </a:r>
                    </a:p>
                    <a:p>
                      <a:pPr marL="285750" indent="-285750">
                        <a:buFontTx/>
                        <a:buChar char="-"/>
                      </a:pPr>
                      <a:r>
                        <a:rPr lang="fr-BE" sz="1600" baseline="0" dirty="0" err="1"/>
                        <a:t>Incorporated</a:t>
                      </a:r>
                      <a:r>
                        <a:rPr lang="fr-BE" sz="1600" baseline="0" dirty="0"/>
                        <a:t> in </a:t>
                      </a:r>
                      <a:r>
                        <a:rPr lang="fr-BE" sz="1600" baseline="0" dirty="0" err="1"/>
                        <a:t>bespoke</a:t>
                      </a:r>
                      <a:r>
                        <a:rPr lang="fr-BE" sz="1600" baseline="0" dirty="0"/>
                        <a:t> </a:t>
                      </a:r>
                      <a:r>
                        <a:rPr lang="fr-BE" sz="1600" baseline="0" dirty="0" err="1"/>
                        <a:t>paint</a:t>
                      </a:r>
                      <a:endParaRPr lang="fr-BE" sz="1600" baseline="0" dirty="0"/>
                    </a:p>
                    <a:p>
                      <a:pPr marL="285750" indent="-285750">
                        <a:buFontTx/>
                        <a:buChar char="-"/>
                      </a:pPr>
                      <a:r>
                        <a:rPr lang="fr-BE" sz="1600" baseline="0" dirty="0"/>
                        <a:t>Total concentration &lt;= 25%</a:t>
                      </a:r>
                    </a:p>
                    <a:p>
                      <a:pPr marL="285750" indent="-285750">
                        <a:buFontTx/>
                        <a:buChar char="-"/>
                      </a:pPr>
                      <a:r>
                        <a:rPr lang="fr-BE" sz="1600" baseline="0" dirty="0" err="1"/>
                        <a:t>Submission</a:t>
                      </a:r>
                      <a:r>
                        <a:rPr lang="fr-BE" sz="1600" baseline="0" dirty="0"/>
                        <a:t> for </a:t>
                      </a:r>
                      <a:r>
                        <a:rPr lang="fr-BE" sz="1600" baseline="0" dirty="0" err="1"/>
                        <a:t>bespoke</a:t>
                      </a:r>
                      <a:r>
                        <a:rPr lang="fr-BE" sz="1600" baseline="0" dirty="0"/>
                        <a:t> </a:t>
                      </a:r>
                      <a:r>
                        <a:rPr lang="fr-BE" sz="1600" baseline="0" dirty="0" err="1"/>
                        <a:t>paint</a:t>
                      </a:r>
                      <a:r>
                        <a:rPr lang="fr-BE" sz="1600" baseline="0" dirty="0"/>
                        <a:t> </a:t>
                      </a:r>
                      <a:r>
                        <a:rPr lang="fr-BE" sz="1600" baseline="0" dirty="0" err="1"/>
                        <a:t>only</a:t>
                      </a:r>
                      <a:r>
                        <a:rPr lang="fr-BE" sz="1600" baseline="0" dirty="0"/>
                        <a:t> </a:t>
                      </a:r>
                      <a:r>
                        <a:rPr lang="fr-BE" sz="1600" baseline="0" dirty="0" err="1"/>
                        <a:t>contains</a:t>
                      </a:r>
                      <a:r>
                        <a:rPr lang="fr-BE" sz="1600" baseline="0" dirty="0"/>
                        <a:t> 1 ICG </a:t>
                      </a:r>
                      <a:r>
                        <a:rPr lang="fr-BE" sz="1600" baseline="0" dirty="0" err="1"/>
                        <a:t>representing</a:t>
                      </a:r>
                      <a:r>
                        <a:rPr lang="fr-BE" sz="1600" baseline="0" dirty="0"/>
                        <a:t> </a:t>
                      </a:r>
                      <a:r>
                        <a:rPr lang="fr-BE" sz="1600" baseline="0" dirty="0" err="1"/>
                        <a:t>tinters</a:t>
                      </a:r>
                      <a:endParaRPr lang="fr-BE" sz="1600" dirty="0"/>
                    </a:p>
                  </a:txBody>
                  <a:tcPr/>
                </a:tc>
                <a:extLst>
                  <a:ext uri="{0D108BD9-81ED-4DB2-BD59-A6C34878D82A}">
                    <a16:rowId xmlns:a16="http://schemas.microsoft.com/office/drawing/2014/main" val="1443716717"/>
                  </a:ext>
                </a:extLst>
              </a:tr>
              <a:tr h="1489708">
                <a:tc>
                  <a:txBody>
                    <a:bodyPr/>
                    <a:lstStyle/>
                    <a:p>
                      <a:r>
                        <a:rPr lang="fr-BE" sz="1600" b="1" dirty="0"/>
                        <a:t>Section</a:t>
                      </a:r>
                      <a:r>
                        <a:rPr lang="fr-BE" sz="1600" b="1" baseline="0" dirty="0"/>
                        <a:t>s 3.4.1. and 3.4.2. </a:t>
                      </a:r>
                      <a:r>
                        <a:rPr lang="fr-BE" sz="1600" b="1" baseline="0" dirty="0" err="1"/>
                        <a:t>with</a:t>
                      </a:r>
                      <a:r>
                        <a:rPr lang="fr-BE" sz="1600" b="1" baseline="0" dirty="0"/>
                        <a:t> Tables 1 and Tables 2</a:t>
                      </a:r>
                      <a:r>
                        <a:rPr lang="fr-BE" sz="1600" baseline="0" dirty="0"/>
                        <a:t>, </a:t>
                      </a:r>
                    </a:p>
                    <a:p>
                      <a:r>
                        <a:rPr lang="fr-BE" sz="1600" baseline="0" dirty="0" err="1"/>
                        <a:t>specifying</a:t>
                      </a:r>
                      <a:r>
                        <a:rPr lang="fr-BE" sz="1600" baseline="0" dirty="0"/>
                        <a:t> the maximum </a:t>
                      </a:r>
                      <a:r>
                        <a:rPr lang="fr-BE" sz="1600" baseline="0" dirty="0" err="1"/>
                        <a:t>widths</a:t>
                      </a:r>
                      <a:r>
                        <a:rPr lang="fr-BE" sz="1600" baseline="0" dirty="0"/>
                        <a:t> of the </a:t>
                      </a:r>
                      <a:r>
                        <a:rPr lang="fr-BE" sz="1600" baseline="0" dirty="0" err="1"/>
                        <a:t>concentation</a:t>
                      </a:r>
                      <a:r>
                        <a:rPr lang="fr-BE" sz="1600" baseline="0" dirty="0"/>
                        <a:t> ranges to </a:t>
                      </a:r>
                      <a:r>
                        <a:rPr lang="fr-BE" sz="1600" baseline="0" dirty="0" err="1"/>
                        <a:t>be</a:t>
                      </a:r>
                      <a:r>
                        <a:rPr lang="fr-BE" sz="1600" baseline="0" dirty="0"/>
                        <a:t> </a:t>
                      </a:r>
                      <a:r>
                        <a:rPr lang="fr-BE" sz="1600" baseline="0" dirty="0" err="1"/>
                        <a:t>used</a:t>
                      </a:r>
                      <a:r>
                        <a:rPr lang="fr-BE" sz="1600" baseline="0" dirty="0"/>
                        <a:t> in a </a:t>
                      </a:r>
                      <a:r>
                        <a:rPr lang="fr-BE" sz="1600" baseline="0" dirty="0" err="1"/>
                        <a:t>submission</a:t>
                      </a:r>
                      <a:endParaRPr lang="fr-BE" sz="1600" dirty="0"/>
                    </a:p>
                  </a:txBody>
                  <a:tcPr/>
                </a:tc>
                <a:tc>
                  <a:txBody>
                    <a:bodyPr/>
                    <a:lstStyle/>
                    <a:p>
                      <a:pPr marL="285750" indent="-285750">
                        <a:buFontTx/>
                        <a:buChar char="-"/>
                      </a:pPr>
                      <a:r>
                        <a:rPr lang="fr-BE" sz="1600" u="sng" baseline="0" dirty="0" err="1"/>
                        <a:t>Tinters</a:t>
                      </a:r>
                      <a:r>
                        <a:rPr lang="fr-BE" sz="1600" baseline="0" dirty="0"/>
                        <a:t>: concentration range </a:t>
                      </a:r>
                      <a:r>
                        <a:rPr lang="fr-BE" sz="1600" baseline="0" dirty="0" err="1"/>
                        <a:t>anywhere</a:t>
                      </a:r>
                      <a:r>
                        <a:rPr lang="fr-BE" sz="1600" baseline="0" dirty="0"/>
                        <a:t> </a:t>
                      </a:r>
                      <a:r>
                        <a:rPr lang="fr-BE" sz="1600" baseline="0" dirty="0" err="1"/>
                        <a:t>between</a:t>
                      </a:r>
                      <a:r>
                        <a:rPr lang="fr-BE" sz="1600" baseline="0" dirty="0"/>
                        <a:t> &gt;= 0 and &lt;25%</a:t>
                      </a:r>
                    </a:p>
                    <a:p>
                      <a:pPr marL="285750" indent="-285750">
                        <a:buFontTx/>
                        <a:buChar char="-"/>
                      </a:pPr>
                      <a:r>
                        <a:rPr lang="fr-BE" sz="1600" u="sng" baseline="0" dirty="0"/>
                        <a:t>Base </a:t>
                      </a:r>
                      <a:r>
                        <a:rPr lang="fr-BE" sz="1600" u="sng" baseline="0" dirty="0" err="1"/>
                        <a:t>paint</a:t>
                      </a:r>
                      <a:r>
                        <a:rPr lang="fr-BE" sz="1600" baseline="0" dirty="0"/>
                        <a:t>: concentration range </a:t>
                      </a:r>
                      <a:r>
                        <a:rPr lang="fr-BE" sz="1600" baseline="0" dirty="0" err="1"/>
                        <a:t>anywhere</a:t>
                      </a:r>
                      <a:r>
                        <a:rPr lang="fr-BE" sz="1600" baseline="0" dirty="0"/>
                        <a:t> </a:t>
                      </a:r>
                      <a:r>
                        <a:rPr lang="fr-BE" sz="1600" baseline="0" dirty="0" err="1"/>
                        <a:t>between</a:t>
                      </a:r>
                      <a:r>
                        <a:rPr lang="fr-BE" sz="1600" baseline="0" dirty="0"/>
                        <a:t> &gt;= 75 and &lt; 100%</a:t>
                      </a:r>
                      <a:endParaRPr lang="fr-BE" sz="1600" dirty="0"/>
                    </a:p>
                  </a:txBody>
                  <a:tcPr/>
                </a:tc>
                <a:extLst>
                  <a:ext uri="{0D108BD9-81ED-4DB2-BD59-A6C34878D82A}">
                    <a16:rowId xmlns:a16="http://schemas.microsoft.com/office/drawing/2014/main" val="3695381297"/>
                  </a:ext>
                </a:extLst>
              </a:tr>
            </a:tbl>
          </a:graphicData>
        </a:graphic>
      </p:graphicFrame>
      <p:sp>
        <p:nvSpPr>
          <p:cNvPr id="7" name="Rectangle 6"/>
          <p:cNvSpPr/>
          <p:nvPr/>
        </p:nvSpPr>
        <p:spPr>
          <a:xfrm>
            <a:off x="35496" y="1189713"/>
            <a:ext cx="4572000" cy="646331"/>
          </a:xfrm>
          <a:prstGeom prst="rect">
            <a:avLst/>
          </a:prstGeom>
        </p:spPr>
        <p:txBody>
          <a:bodyPr>
            <a:spAutoFit/>
          </a:bodyPr>
          <a:lstStyle/>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Components’ </a:t>
            </a:r>
            <a:r>
              <a:rPr lang="fr-BE" sz="1800" b="0" dirty="0" err="1">
                <a:solidFill>
                  <a:srgbClr val="0F5494"/>
                </a:solidFill>
                <a:sym typeface="Wingdings" panose="05000000000000000000" pitchFamily="2" charset="2"/>
              </a:rPr>
              <a:t>identity</a:t>
            </a:r>
            <a:endParaRPr lang="fr-BE" sz="1800" b="0" dirty="0">
              <a:solidFill>
                <a:srgbClr val="0F5494"/>
              </a:solidFill>
              <a:sym typeface="Wingdings" panose="05000000000000000000" pitchFamily="2" charset="2"/>
            </a:endParaRPr>
          </a:p>
          <a:p>
            <a:pPr marL="800100" lvl="1" indent="-342900">
              <a:buFont typeface="Wingdings" panose="05000000000000000000" pitchFamily="2" charset="2"/>
              <a:buChar char="ü"/>
            </a:pPr>
            <a:r>
              <a:rPr lang="fr-BE" sz="1800" b="0" dirty="0">
                <a:solidFill>
                  <a:srgbClr val="0F5494"/>
                </a:solidFill>
                <a:sym typeface="Wingdings" panose="05000000000000000000" pitchFamily="2" charset="2"/>
              </a:rPr>
              <a:t>Components’ concentration</a:t>
            </a:r>
          </a:p>
        </p:txBody>
      </p:sp>
      <p:pic>
        <p:nvPicPr>
          <p:cNvPr id="8" name="Picture 7"/>
          <p:cNvPicPr>
            <a:picLocks noChangeAspect="1"/>
          </p:cNvPicPr>
          <p:nvPr/>
        </p:nvPicPr>
        <p:blipFill>
          <a:blip r:embed="rId2"/>
          <a:stretch>
            <a:fillRect/>
          </a:stretch>
        </p:blipFill>
        <p:spPr>
          <a:xfrm>
            <a:off x="4247992" y="1124744"/>
            <a:ext cx="800395" cy="711300"/>
          </a:xfrm>
          <a:prstGeom prst="rect">
            <a:avLst/>
          </a:prstGeom>
        </p:spPr>
      </p:pic>
    </p:spTree>
    <p:extLst>
      <p:ext uri="{BB962C8B-B14F-4D97-AF65-F5344CB8AC3E}">
        <p14:creationId xmlns:p14="http://schemas.microsoft.com/office/powerpoint/2010/main" val="6628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625"/>
          </a:xfrm>
        </p:spPr>
        <p:txBody>
          <a:bodyPr/>
          <a:lstStyle/>
          <a:p>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(2) </a:t>
            </a:r>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28</a:t>
            </a:fld>
            <a:endParaRPr lang="en-GB" dirty="0"/>
          </a:p>
        </p:txBody>
      </p:sp>
      <p:sp>
        <p:nvSpPr>
          <p:cNvPr id="3" name="TextBox 2"/>
          <p:cNvSpPr txBox="1"/>
          <p:nvPr/>
        </p:nvSpPr>
        <p:spPr>
          <a:xfrm>
            <a:off x="539552" y="1124744"/>
            <a:ext cx="8424936" cy="3785652"/>
          </a:xfrm>
          <a:prstGeom prst="rect">
            <a:avLst/>
          </a:prstGeom>
          <a:noFill/>
        </p:spPr>
        <p:txBody>
          <a:bodyPr wrap="square" rtlCol="0">
            <a:spAutoFit/>
          </a:bodyPr>
          <a:lstStyle/>
          <a:p>
            <a:r>
              <a:rPr lang="fr-BE" sz="2000" b="0" dirty="0" err="1">
                <a:solidFill>
                  <a:srgbClr val="00B050"/>
                </a:solidFill>
              </a:rPr>
              <a:t>Definitions</a:t>
            </a:r>
            <a:endParaRPr lang="fr-BE" sz="2000" b="0" dirty="0">
              <a:solidFill>
                <a:srgbClr val="00B050"/>
              </a:solidFill>
            </a:endParaRPr>
          </a:p>
          <a:p>
            <a:endParaRPr lang="fr-BE" sz="2000" b="0" dirty="0">
              <a:solidFill>
                <a:srgbClr val="0070C0"/>
              </a:solidFill>
            </a:endParaRPr>
          </a:p>
          <a:p>
            <a:r>
              <a:rPr lang="fr-BE" sz="2000" b="0" dirty="0">
                <a:solidFill>
                  <a:srgbClr val="0070C0"/>
                </a:solidFill>
              </a:rPr>
              <a:t>(…)</a:t>
            </a:r>
            <a:endParaRPr lang="fr-BE" sz="2000" b="0" i="1" dirty="0">
              <a:solidFill>
                <a:srgbClr val="0070C0"/>
              </a:solidFill>
            </a:endParaRPr>
          </a:p>
          <a:p>
            <a:pPr marL="457200" indent="-457200">
              <a:buAutoNum type="arabicParenBoth" startAt="4"/>
            </a:pPr>
            <a:r>
              <a:rPr lang="en-GB" sz="2000" i="1" dirty="0">
                <a:solidFill>
                  <a:srgbClr val="0070C0"/>
                </a:solidFill>
              </a:rPr>
              <a:t>‘Base paint’ </a:t>
            </a:r>
            <a:r>
              <a:rPr lang="en-GB" sz="2000" b="0" i="1" dirty="0">
                <a:solidFill>
                  <a:srgbClr val="0070C0"/>
                </a:solidFill>
              </a:rPr>
              <a:t>means a mixture used to form the</a:t>
            </a:r>
          </a:p>
          <a:p>
            <a:r>
              <a:rPr lang="en-GB" sz="2000" b="0" i="1" dirty="0">
                <a:solidFill>
                  <a:srgbClr val="0070C0"/>
                </a:solidFill>
              </a:rPr>
              <a:t>      foundation for a paint.</a:t>
            </a:r>
            <a:endParaRPr lang="fr-BE" sz="2000" b="0" i="1" dirty="0">
              <a:solidFill>
                <a:srgbClr val="0070C0"/>
              </a:solidFill>
            </a:endParaRPr>
          </a:p>
          <a:p>
            <a:pPr marL="457200" indent="-457200">
              <a:buAutoNum type="arabicParenBoth" startAt="5"/>
            </a:pPr>
            <a:r>
              <a:rPr lang="en-GB" sz="2000" i="1" dirty="0">
                <a:solidFill>
                  <a:srgbClr val="0070C0"/>
                </a:solidFill>
              </a:rPr>
              <a:t>‘</a:t>
            </a:r>
            <a:r>
              <a:rPr lang="en-GB" sz="2000" i="1" dirty="0" err="1">
                <a:solidFill>
                  <a:srgbClr val="0070C0"/>
                </a:solidFill>
              </a:rPr>
              <a:t>Tinter</a:t>
            </a:r>
            <a:r>
              <a:rPr lang="en-GB" sz="2000" i="1" dirty="0">
                <a:solidFill>
                  <a:srgbClr val="0070C0"/>
                </a:solidFill>
              </a:rPr>
              <a:t>’ </a:t>
            </a:r>
            <a:r>
              <a:rPr lang="en-GB" sz="2000" b="0" i="1" dirty="0">
                <a:solidFill>
                  <a:srgbClr val="0070C0"/>
                </a:solidFill>
              </a:rPr>
              <a:t>means a substance or mixture used to colour a </a:t>
            </a:r>
          </a:p>
          <a:p>
            <a:r>
              <a:rPr lang="en-GB" sz="2000" b="0" i="1" dirty="0">
                <a:solidFill>
                  <a:srgbClr val="0070C0"/>
                </a:solidFill>
              </a:rPr>
              <a:t>      paint.</a:t>
            </a:r>
            <a:endParaRPr lang="fr-BE" sz="2000" b="0" i="1" dirty="0">
              <a:solidFill>
                <a:srgbClr val="0070C0"/>
              </a:solidFill>
            </a:endParaRPr>
          </a:p>
          <a:p>
            <a:pPr marL="457200" indent="-457200">
              <a:buAutoNum type="arabicParenBoth" startAt="6"/>
            </a:pPr>
            <a:r>
              <a:rPr lang="en-GB" sz="2000" i="1" dirty="0">
                <a:solidFill>
                  <a:srgbClr val="0070C0"/>
                </a:solidFill>
              </a:rPr>
              <a:t>‘Bespoke paint’ </a:t>
            </a:r>
            <a:r>
              <a:rPr lang="en-GB" sz="2000" b="0" i="1" dirty="0">
                <a:solidFill>
                  <a:srgbClr val="0070C0"/>
                </a:solidFill>
              </a:rPr>
              <a:t>means a paint which is formulated at the</a:t>
            </a:r>
          </a:p>
          <a:p>
            <a:r>
              <a:rPr lang="en-GB" sz="2000" b="0" i="1" dirty="0">
                <a:solidFill>
                  <a:srgbClr val="0070C0"/>
                </a:solidFill>
              </a:rPr>
              <a:t>      point of sale, on an individual and one-off  demand by a    </a:t>
            </a:r>
          </a:p>
          <a:p>
            <a:r>
              <a:rPr lang="en-GB" sz="2000" b="0" i="1" dirty="0">
                <a:solidFill>
                  <a:srgbClr val="0070C0"/>
                </a:solidFill>
              </a:rPr>
              <a:t>      specific consumer or professional user, by combining solely</a:t>
            </a:r>
          </a:p>
          <a:p>
            <a:r>
              <a:rPr lang="en-GB" sz="2000" b="0" i="1" dirty="0">
                <a:solidFill>
                  <a:srgbClr val="0070C0"/>
                </a:solidFill>
              </a:rPr>
              <a:t>      a base paint and one or more </a:t>
            </a:r>
            <a:r>
              <a:rPr lang="en-GB" sz="2000" b="0" i="1" dirty="0" err="1">
                <a:solidFill>
                  <a:srgbClr val="0070C0"/>
                </a:solidFill>
              </a:rPr>
              <a:t>tinters</a:t>
            </a:r>
            <a:r>
              <a:rPr lang="en-GB" sz="2000" b="0" i="1" dirty="0">
                <a:solidFill>
                  <a:srgbClr val="0070C0"/>
                </a:solidFill>
              </a:rPr>
              <a:t>.</a:t>
            </a:r>
            <a:endParaRPr lang="fr-BE" sz="2000" b="0" i="1" dirty="0">
              <a:solidFill>
                <a:srgbClr val="0070C0"/>
              </a:solidFill>
            </a:endParaRPr>
          </a:p>
          <a:p>
            <a:endParaRPr lang="fr-BE" sz="2000" b="0" dirty="0">
              <a:solidFill>
                <a:srgbClr val="0070C0"/>
              </a:solidFill>
            </a:endParaRPr>
          </a:p>
        </p:txBody>
      </p:sp>
    </p:spTree>
    <p:extLst>
      <p:ext uri="{BB962C8B-B14F-4D97-AF65-F5344CB8AC3E}">
        <p14:creationId xmlns:p14="http://schemas.microsoft.com/office/powerpoint/2010/main" val="344862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625"/>
          </a:xfrm>
        </p:spPr>
        <p:txBody>
          <a:bodyPr/>
          <a:lstStyle/>
          <a:p>
            <a:r>
              <a:rPr lang="fr-BE" dirty="0" err="1">
                <a:solidFill>
                  <a:srgbClr val="00B050"/>
                </a:solidFill>
              </a:rPr>
              <a:t>Draft</a:t>
            </a:r>
            <a:r>
              <a:rPr lang="fr-BE" dirty="0">
                <a:solidFill>
                  <a:srgbClr val="00B050"/>
                </a:solidFill>
              </a:rPr>
              <a:t> </a:t>
            </a:r>
            <a:r>
              <a:rPr lang="fr-BE" dirty="0" err="1">
                <a:solidFill>
                  <a:srgbClr val="00B050"/>
                </a:solidFill>
              </a:rPr>
              <a:t>legal</a:t>
            </a:r>
            <a:r>
              <a:rPr lang="fr-BE" dirty="0">
                <a:solidFill>
                  <a:srgbClr val="00B050"/>
                </a:solidFill>
              </a:rPr>
              <a:t> </a:t>
            </a:r>
            <a:r>
              <a:rPr lang="fr-BE" dirty="0" err="1">
                <a:solidFill>
                  <a:srgbClr val="00B050"/>
                </a:solidFill>
              </a:rPr>
              <a:t>text</a:t>
            </a:r>
            <a:r>
              <a:rPr lang="fr-BE" dirty="0">
                <a:solidFill>
                  <a:srgbClr val="00B050"/>
                </a:solidFill>
              </a:rPr>
              <a:t> (3) </a:t>
            </a:r>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29</a:t>
            </a:fld>
            <a:endParaRPr lang="en-GB" dirty="0"/>
          </a:p>
        </p:txBody>
      </p:sp>
      <p:sp>
        <p:nvSpPr>
          <p:cNvPr id="3" name="TextBox 2"/>
          <p:cNvSpPr txBox="1"/>
          <p:nvPr/>
        </p:nvSpPr>
        <p:spPr>
          <a:xfrm>
            <a:off x="539552" y="1124744"/>
            <a:ext cx="8424936" cy="5509200"/>
          </a:xfrm>
          <a:prstGeom prst="rect">
            <a:avLst/>
          </a:prstGeom>
          <a:noFill/>
        </p:spPr>
        <p:txBody>
          <a:bodyPr wrap="square" rtlCol="0">
            <a:spAutoFit/>
          </a:bodyPr>
          <a:lstStyle/>
          <a:p>
            <a:r>
              <a:rPr lang="fr-BE" sz="1600" b="0" i="1" dirty="0">
                <a:solidFill>
                  <a:srgbClr val="00B050"/>
                </a:solidFill>
              </a:rPr>
              <a:t>3.2.4.2. Conditions for components to </a:t>
            </a:r>
            <a:r>
              <a:rPr lang="fr-BE" sz="1600" b="0" i="1" dirty="0" err="1">
                <a:solidFill>
                  <a:srgbClr val="00B050"/>
                </a:solidFill>
              </a:rPr>
              <a:t>be</a:t>
            </a:r>
            <a:r>
              <a:rPr lang="fr-BE" sz="1600" b="0" i="1" dirty="0">
                <a:solidFill>
                  <a:srgbClr val="00B050"/>
                </a:solidFill>
              </a:rPr>
              <a:t> </a:t>
            </a:r>
            <a:r>
              <a:rPr lang="fr-BE" sz="1600" b="0" i="1" dirty="0" err="1">
                <a:solidFill>
                  <a:srgbClr val="00B050"/>
                </a:solidFill>
              </a:rPr>
              <a:t>mutually</a:t>
            </a:r>
            <a:r>
              <a:rPr lang="fr-BE" sz="1600" b="0" i="1" dirty="0">
                <a:solidFill>
                  <a:srgbClr val="00B050"/>
                </a:solidFill>
              </a:rPr>
              <a:t> interchangeable</a:t>
            </a:r>
          </a:p>
          <a:p>
            <a:endParaRPr lang="fr-BE" sz="1600" b="0" i="1" dirty="0">
              <a:solidFill>
                <a:srgbClr val="0070C0"/>
              </a:solidFill>
            </a:endParaRPr>
          </a:p>
          <a:p>
            <a:r>
              <a:rPr lang="fr-BE" sz="1600" b="0" i="1" dirty="0">
                <a:solidFill>
                  <a:srgbClr val="0070C0"/>
                </a:solidFill>
              </a:rPr>
              <a:t>[…]</a:t>
            </a:r>
          </a:p>
          <a:p>
            <a:endParaRPr lang="fr-BE" sz="1600" b="0" i="1" dirty="0">
              <a:solidFill>
                <a:srgbClr val="0070C0"/>
              </a:solidFill>
            </a:endParaRPr>
          </a:p>
          <a:p>
            <a:r>
              <a:rPr lang="fr-BE" sz="1600" b="0" i="1" dirty="0">
                <a:solidFill>
                  <a:srgbClr val="0070C0"/>
                </a:solidFill>
              </a:rPr>
              <a:t>By </a:t>
            </a:r>
            <a:r>
              <a:rPr lang="fr-BE" sz="1600" b="0" i="1" dirty="0" err="1">
                <a:solidFill>
                  <a:srgbClr val="0070C0"/>
                </a:solidFill>
              </a:rPr>
              <a:t>way</a:t>
            </a:r>
            <a:r>
              <a:rPr lang="fr-BE" sz="1600" b="0" i="1" dirty="0">
                <a:solidFill>
                  <a:srgbClr val="0070C0"/>
                </a:solidFill>
              </a:rPr>
              <a:t> of </a:t>
            </a:r>
            <a:r>
              <a:rPr lang="fr-BE" sz="1600" b="0" i="1" dirty="0" err="1">
                <a:solidFill>
                  <a:srgbClr val="0070C0"/>
                </a:solidFill>
              </a:rPr>
              <a:t>further</a:t>
            </a:r>
            <a:r>
              <a:rPr lang="fr-BE" sz="1600" b="0" i="1" dirty="0">
                <a:solidFill>
                  <a:srgbClr val="0070C0"/>
                </a:solidFill>
              </a:rPr>
              <a:t> </a:t>
            </a:r>
            <a:r>
              <a:rPr lang="fr-BE" sz="1600" b="0" i="1" dirty="0" err="1">
                <a:solidFill>
                  <a:srgbClr val="0070C0"/>
                </a:solidFill>
              </a:rPr>
              <a:t>derogation</a:t>
            </a:r>
            <a:r>
              <a:rPr lang="fr-BE" sz="1600" b="0" i="1" dirty="0">
                <a:solidFill>
                  <a:srgbClr val="0070C0"/>
                </a:solidFill>
              </a:rPr>
              <a:t> </a:t>
            </a:r>
            <a:r>
              <a:rPr lang="fr-BE" sz="1600" b="0" i="1" dirty="0" err="1">
                <a:solidFill>
                  <a:srgbClr val="0070C0"/>
                </a:solidFill>
              </a:rPr>
              <a:t>from</a:t>
            </a:r>
            <a:r>
              <a:rPr lang="fr-BE" sz="1600" b="0" i="1" dirty="0">
                <a:solidFill>
                  <a:srgbClr val="0070C0"/>
                </a:solidFill>
              </a:rPr>
              <a:t> 3.2.4.2.(a), for </a:t>
            </a:r>
            <a:r>
              <a:rPr lang="fr-BE" sz="1600" b="0" i="1" dirty="0" err="1">
                <a:solidFill>
                  <a:srgbClr val="0070C0"/>
                </a:solidFill>
              </a:rPr>
              <a:t>tinters</a:t>
            </a:r>
            <a:r>
              <a:rPr lang="fr-BE" sz="1600" b="0" i="1" dirty="0">
                <a:solidFill>
                  <a:srgbClr val="0070C0"/>
                </a:solidFill>
              </a:rPr>
              <a:t> in a </a:t>
            </a:r>
            <a:r>
              <a:rPr lang="fr-BE" sz="1600" b="0" i="1" dirty="0" err="1">
                <a:solidFill>
                  <a:srgbClr val="0070C0"/>
                </a:solidFill>
              </a:rPr>
              <a:t>bespoke</a:t>
            </a:r>
            <a:r>
              <a:rPr lang="fr-BE" sz="1600" b="0" i="1" dirty="0">
                <a:solidFill>
                  <a:srgbClr val="0070C0"/>
                </a:solidFill>
              </a:rPr>
              <a:t> </a:t>
            </a:r>
            <a:r>
              <a:rPr lang="fr-BE" sz="1600" b="0" i="1" dirty="0" err="1">
                <a:solidFill>
                  <a:srgbClr val="0070C0"/>
                </a:solidFill>
              </a:rPr>
              <a:t>paint</a:t>
            </a:r>
            <a:r>
              <a:rPr lang="fr-BE" sz="1600" b="0" i="1" dirty="0">
                <a:solidFill>
                  <a:srgbClr val="0070C0"/>
                </a:solidFill>
              </a:rPr>
              <a:t> </a:t>
            </a:r>
            <a:r>
              <a:rPr lang="fr-BE" sz="1600" b="0" i="1" dirty="0" err="1">
                <a:solidFill>
                  <a:srgbClr val="0070C0"/>
                </a:solidFill>
              </a:rPr>
              <a:t>it</a:t>
            </a:r>
            <a:r>
              <a:rPr lang="fr-BE" sz="1600" b="0" i="1" dirty="0">
                <a:solidFill>
                  <a:srgbClr val="0070C0"/>
                </a:solidFill>
              </a:rPr>
              <a:t> </a:t>
            </a:r>
            <a:r>
              <a:rPr lang="fr-BE" sz="1600" b="0" i="1" dirty="0" err="1">
                <a:solidFill>
                  <a:srgbClr val="0070C0"/>
                </a:solidFill>
              </a:rPr>
              <a:t>suffices</a:t>
            </a:r>
            <a:r>
              <a:rPr lang="fr-BE" sz="1600" b="0" i="1" dirty="0">
                <a:solidFill>
                  <a:srgbClr val="0070C0"/>
                </a:solidFill>
              </a:rPr>
              <a:t> </a:t>
            </a:r>
            <a:r>
              <a:rPr lang="fr-BE" sz="1600" b="0" i="1" dirty="0" err="1">
                <a:solidFill>
                  <a:srgbClr val="0070C0"/>
                </a:solidFill>
              </a:rPr>
              <a:t>that</a:t>
            </a:r>
            <a:r>
              <a:rPr lang="fr-BE" sz="1600" b="0" i="1" dirty="0">
                <a:solidFill>
                  <a:srgbClr val="0070C0"/>
                </a:solidFill>
              </a:rPr>
              <a:t> </a:t>
            </a:r>
            <a:r>
              <a:rPr lang="fr-BE" sz="1600" b="0" i="1" dirty="0" err="1">
                <a:solidFill>
                  <a:srgbClr val="0070C0"/>
                </a:solidFill>
              </a:rPr>
              <a:t>their</a:t>
            </a:r>
            <a:r>
              <a:rPr lang="fr-BE" sz="1600" b="0" i="1" dirty="0">
                <a:solidFill>
                  <a:srgbClr val="0070C0"/>
                </a:solidFill>
              </a:rPr>
              <a:t> total concentration </a:t>
            </a:r>
            <a:r>
              <a:rPr lang="fr-BE" sz="1600" b="0" i="1" dirty="0" err="1">
                <a:solidFill>
                  <a:srgbClr val="0070C0"/>
                </a:solidFill>
              </a:rPr>
              <a:t>does</a:t>
            </a:r>
            <a:r>
              <a:rPr lang="fr-BE" sz="1600" b="0" i="1" dirty="0">
                <a:solidFill>
                  <a:srgbClr val="0070C0"/>
                </a:solidFill>
              </a:rPr>
              <a:t> not </a:t>
            </a:r>
            <a:r>
              <a:rPr lang="fr-BE" sz="1600" b="0" i="1" dirty="0" err="1">
                <a:solidFill>
                  <a:srgbClr val="0070C0"/>
                </a:solidFill>
              </a:rPr>
              <a:t>exceed</a:t>
            </a:r>
            <a:r>
              <a:rPr lang="fr-BE" sz="1600" b="0" i="1" dirty="0">
                <a:solidFill>
                  <a:srgbClr val="0070C0"/>
                </a:solidFill>
              </a:rPr>
              <a:t> 25% and the </a:t>
            </a:r>
            <a:r>
              <a:rPr lang="fr-BE" sz="1600" b="0" i="1" dirty="0" err="1">
                <a:solidFill>
                  <a:srgbClr val="0070C0"/>
                </a:solidFill>
              </a:rPr>
              <a:t>submission</a:t>
            </a:r>
            <a:r>
              <a:rPr lang="fr-BE" sz="1600" b="0" i="1" dirty="0">
                <a:solidFill>
                  <a:srgbClr val="0070C0"/>
                </a:solidFill>
              </a:rPr>
              <a:t> for the </a:t>
            </a:r>
            <a:r>
              <a:rPr lang="fr-BE" sz="1600" b="0" i="1" dirty="0" err="1">
                <a:solidFill>
                  <a:srgbClr val="0070C0"/>
                </a:solidFill>
              </a:rPr>
              <a:t>bespoke</a:t>
            </a:r>
            <a:r>
              <a:rPr lang="fr-BE" sz="1600" b="0" i="1" dirty="0">
                <a:solidFill>
                  <a:srgbClr val="0070C0"/>
                </a:solidFill>
              </a:rPr>
              <a:t> </a:t>
            </a:r>
            <a:r>
              <a:rPr lang="fr-BE" sz="1600" b="0" i="1" dirty="0" err="1">
                <a:solidFill>
                  <a:srgbClr val="0070C0"/>
                </a:solidFill>
              </a:rPr>
              <a:t>paint</a:t>
            </a:r>
            <a:r>
              <a:rPr lang="fr-BE" sz="1600" b="0" i="1" dirty="0">
                <a:solidFill>
                  <a:srgbClr val="0070C0"/>
                </a:solidFill>
              </a:rPr>
              <a:t> </a:t>
            </a:r>
            <a:r>
              <a:rPr lang="fr-BE" sz="1600" b="0" i="1" dirty="0" err="1">
                <a:solidFill>
                  <a:srgbClr val="0070C0"/>
                </a:solidFill>
              </a:rPr>
              <a:t>contains</a:t>
            </a:r>
            <a:r>
              <a:rPr lang="fr-BE" sz="1600" b="0" i="1" dirty="0">
                <a:solidFill>
                  <a:srgbClr val="0070C0"/>
                </a:solidFill>
              </a:rPr>
              <a:t> </a:t>
            </a:r>
            <a:r>
              <a:rPr lang="fr-BE" sz="1600" b="0" i="1" dirty="0" err="1">
                <a:solidFill>
                  <a:srgbClr val="0070C0"/>
                </a:solidFill>
              </a:rPr>
              <a:t>only</a:t>
            </a:r>
            <a:r>
              <a:rPr lang="fr-BE" sz="1600" b="0" i="1" dirty="0">
                <a:solidFill>
                  <a:srgbClr val="0070C0"/>
                </a:solidFill>
              </a:rPr>
              <a:t> one ICG </a:t>
            </a:r>
            <a:r>
              <a:rPr lang="fr-BE" sz="1600" b="0" i="1" dirty="0" err="1">
                <a:solidFill>
                  <a:srgbClr val="0070C0"/>
                </a:solidFill>
              </a:rPr>
              <a:t>representing</a:t>
            </a:r>
            <a:r>
              <a:rPr lang="fr-BE" sz="1600" b="0" i="1" dirty="0">
                <a:solidFill>
                  <a:srgbClr val="0070C0"/>
                </a:solidFill>
              </a:rPr>
              <a:t> </a:t>
            </a:r>
            <a:r>
              <a:rPr lang="fr-BE" sz="1600" b="0" i="1" dirty="0" err="1">
                <a:solidFill>
                  <a:srgbClr val="0070C0"/>
                </a:solidFill>
              </a:rPr>
              <a:t>tinters</a:t>
            </a:r>
            <a:r>
              <a:rPr lang="fr-BE" sz="1600" b="0" i="1" dirty="0">
                <a:solidFill>
                  <a:srgbClr val="0070C0"/>
                </a:solidFill>
              </a:rPr>
              <a:t>. </a:t>
            </a:r>
          </a:p>
          <a:p>
            <a:endParaRPr lang="fr-BE" sz="1600" b="0" i="1" dirty="0">
              <a:solidFill>
                <a:srgbClr val="0070C0"/>
              </a:solidFill>
            </a:endParaRPr>
          </a:p>
          <a:p>
            <a:endParaRPr lang="fr-BE" sz="1600" b="0" i="1" dirty="0">
              <a:solidFill>
                <a:srgbClr val="0070C0"/>
              </a:solidFill>
            </a:endParaRPr>
          </a:p>
          <a:p>
            <a:r>
              <a:rPr lang="fr-BE" sz="1600" b="0" i="1" dirty="0">
                <a:solidFill>
                  <a:srgbClr val="00B050"/>
                </a:solidFill>
              </a:rPr>
              <a:t>3.4.1. </a:t>
            </a:r>
            <a:r>
              <a:rPr lang="fr-BE" sz="1600" b="0" i="1" dirty="0" err="1">
                <a:solidFill>
                  <a:srgbClr val="00B050"/>
                </a:solidFill>
              </a:rPr>
              <a:t>Hazardous</a:t>
            </a:r>
            <a:r>
              <a:rPr lang="fr-BE" sz="1600" b="0" i="1" dirty="0">
                <a:solidFill>
                  <a:srgbClr val="00B050"/>
                </a:solidFill>
              </a:rPr>
              <a:t> components of major </a:t>
            </a:r>
            <a:r>
              <a:rPr lang="fr-BE" sz="1600" b="0" i="1" dirty="0" err="1">
                <a:solidFill>
                  <a:srgbClr val="00B050"/>
                </a:solidFill>
              </a:rPr>
              <a:t>concern</a:t>
            </a:r>
            <a:r>
              <a:rPr lang="fr-BE" sz="1600" b="0" i="1" dirty="0">
                <a:solidFill>
                  <a:srgbClr val="00B050"/>
                </a:solidFill>
              </a:rPr>
              <a:t> for emergency </a:t>
            </a:r>
            <a:r>
              <a:rPr lang="fr-BE" sz="1600" b="0" i="1" dirty="0" err="1">
                <a:solidFill>
                  <a:srgbClr val="00B050"/>
                </a:solidFill>
              </a:rPr>
              <a:t>health</a:t>
            </a:r>
            <a:r>
              <a:rPr lang="fr-BE" sz="1600" b="0" i="1" dirty="0">
                <a:solidFill>
                  <a:srgbClr val="00B050"/>
                </a:solidFill>
              </a:rPr>
              <a:t> </a:t>
            </a:r>
            <a:r>
              <a:rPr lang="fr-BE" sz="1600" b="0" i="1" dirty="0" err="1">
                <a:solidFill>
                  <a:srgbClr val="00B050"/>
                </a:solidFill>
              </a:rPr>
              <a:t>response</a:t>
            </a:r>
            <a:r>
              <a:rPr lang="fr-BE" sz="1600" b="0" i="1" dirty="0">
                <a:solidFill>
                  <a:srgbClr val="00B050"/>
                </a:solidFill>
              </a:rPr>
              <a:t> and </a:t>
            </a:r>
            <a:r>
              <a:rPr lang="fr-BE" sz="1600" b="0" i="1" dirty="0" err="1">
                <a:solidFill>
                  <a:srgbClr val="00B050"/>
                </a:solidFill>
              </a:rPr>
              <a:t>preventative</a:t>
            </a:r>
            <a:r>
              <a:rPr lang="fr-BE" sz="1600" b="0" i="1" dirty="0">
                <a:solidFill>
                  <a:srgbClr val="00B050"/>
                </a:solidFill>
              </a:rPr>
              <a:t> </a:t>
            </a:r>
            <a:r>
              <a:rPr lang="fr-BE" sz="1600" b="0" i="1" dirty="0" err="1">
                <a:solidFill>
                  <a:srgbClr val="00B050"/>
                </a:solidFill>
              </a:rPr>
              <a:t>measures</a:t>
            </a:r>
            <a:r>
              <a:rPr lang="fr-BE" sz="1600" b="0" i="1" dirty="0">
                <a:solidFill>
                  <a:srgbClr val="00B050"/>
                </a:solidFill>
              </a:rPr>
              <a:t> </a:t>
            </a:r>
          </a:p>
          <a:p>
            <a:endParaRPr lang="fr-BE" sz="1600" b="0" i="1" dirty="0">
              <a:solidFill>
                <a:srgbClr val="0070C0"/>
              </a:solidFill>
            </a:endParaRPr>
          </a:p>
          <a:p>
            <a:r>
              <a:rPr lang="fr-BE" sz="1600" b="0" i="1" dirty="0">
                <a:solidFill>
                  <a:srgbClr val="0070C0"/>
                </a:solidFill>
              </a:rPr>
              <a:t>[…]</a:t>
            </a:r>
          </a:p>
          <a:p>
            <a:endParaRPr lang="fr-BE" sz="1600" b="0" i="1" dirty="0">
              <a:solidFill>
                <a:srgbClr val="0070C0"/>
              </a:solidFill>
            </a:endParaRPr>
          </a:p>
          <a:p>
            <a:r>
              <a:rPr lang="fr-BE" sz="1600" b="0" i="1" dirty="0">
                <a:solidFill>
                  <a:srgbClr val="0070C0"/>
                </a:solidFill>
              </a:rPr>
              <a:t>By </a:t>
            </a:r>
            <a:r>
              <a:rPr lang="fr-BE" sz="1600" b="0" i="1" dirty="0" err="1">
                <a:solidFill>
                  <a:srgbClr val="0070C0"/>
                </a:solidFill>
              </a:rPr>
              <a:t>way</a:t>
            </a:r>
            <a:r>
              <a:rPr lang="fr-BE" sz="1600" b="0" i="1" dirty="0">
                <a:solidFill>
                  <a:srgbClr val="0070C0"/>
                </a:solidFill>
              </a:rPr>
              <a:t> of </a:t>
            </a:r>
            <a:r>
              <a:rPr lang="fr-BE" sz="1600" b="0" i="1" dirty="0" err="1">
                <a:solidFill>
                  <a:srgbClr val="0070C0"/>
                </a:solidFill>
              </a:rPr>
              <a:t>derogation</a:t>
            </a:r>
            <a:r>
              <a:rPr lang="fr-BE" sz="1600" b="0" i="1" dirty="0">
                <a:solidFill>
                  <a:srgbClr val="0070C0"/>
                </a:solidFill>
              </a:rPr>
              <a:t> </a:t>
            </a:r>
            <a:r>
              <a:rPr lang="fr-BE" sz="1600" b="0" i="1" dirty="0" err="1">
                <a:solidFill>
                  <a:srgbClr val="0070C0"/>
                </a:solidFill>
              </a:rPr>
              <a:t>from</a:t>
            </a:r>
            <a:r>
              <a:rPr lang="fr-BE" sz="1600" b="0" i="1" dirty="0">
                <a:solidFill>
                  <a:srgbClr val="0070C0"/>
                </a:solidFill>
              </a:rPr>
              <a:t> the first </a:t>
            </a:r>
            <a:r>
              <a:rPr lang="fr-BE" sz="1600" b="0" i="1" dirty="0" err="1">
                <a:solidFill>
                  <a:srgbClr val="0070C0"/>
                </a:solidFill>
              </a:rPr>
              <a:t>subparagraph</a:t>
            </a:r>
            <a:r>
              <a:rPr lang="fr-BE" sz="1600" b="0" i="1" dirty="0">
                <a:solidFill>
                  <a:srgbClr val="0070C0"/>
                </a:solidFill>
              </a:rPr>
              <a:t>, for a </a:t>
            </a:r>
            <a:r>
              <a:rPr lang="fr-BE" sz="1600" b="0" i="1" dirty="0" err="1">
                <a:solidFill>
                  <a:srgbClr val="0070C0"/>
                </a:solidFill>
              </a:rPr>
              <a:t>bespoke</a:t>
            </a:r>
            <a:r>
              <a:rPr lang="fr-BE" sz="1600" b="0" i="1" dirty="0">
                <a:solidFill>
                  <a:srgbClr val="0070C0"/>
                </a:solidFill>
              </a:rPr>
              <a:t> </a:t>
            </a:r>
            <a:r>
              <a:rPr lang="fr-BE" sz="1600" b="0" i="1" dirty="0" err="1">
                <a:solidFill>
                  <a:srgbClr val="0070C0"/>
                </a:solidFill>
              </a:rPr>
              <a:t>paint</a:t>
            </a:r>
            <a:r>
              <a:rPr lang="fr-BE" sz="1600" b="0" i="1" dirty="0">
                <a:solidFill>
                  <a:srgbClr val="0070C0"/>
                </a:solidFill>
              </a:rPr>
              <a:t> </a:t>
            </a:r>
            <a:r>
              <a:rPr lang="fr-BE" sz="1600" b="0" i="1" dirty="0" err="1">
                <a:solidFill>
                  <a:srgbClr val="0070C0"/>
                </a:solidFill>
              </a:rPr>
              <a:t>where</a:t>
            </a:r>
            <a:r>
              <a:rPr lang="fr-BE" sz="1600" b="0" i="1" dirty="0">
                <a:solidFill>
                  <a:srgbClr val="0070C0"/>
                </a:solidFill>
              </a:rPr>
              <a:t> the </a:t>
            </a:r>
            <a:r>
              <a:rPr lang="fr-BE" sz="1600" b="0" i="1" dirty="0" err="1">
                <a:solidFill>
                  <a:srgbClr val="0070C0"/>
                </a:solidFill>
              </a:rPr>
              <a:t>tinters</a:t>
            </a:r>
            <a:r>
              <a:rPr lang="fr-BE" sz="1600" b="0" i="1" dirty="0">
                <a:solidFill>
                  <a:srgbClr val="0070C0"/>
                </a:solidFill>
              </a:rPr>
              <a:t> are </a:t>
            </a:r>
            <a:r>
              <a:rPr lang="fr-BE" sz="1600" b="0" i="1" dirty="0" err="1">
                <a:solidFill>
                  <a:srgbClr val="0070C0"/>
                </a:solidFill>
              </a:rPr>
              <a:t>represented</a:t>
            </a:r>
            <a:r>
              <a:rPr lang="fr-BE" sz="1600" b="0" i="1" dirty="0">
                <a:solidFill>
                  <a:srgbClr val="0070C0"/>
                </a:solidFill>
              </a:rPr>
              <a:t> by an ICG, the concentration of </a:t>
            </a:r>
            <a:r>
              <a:rPr lang="fr-BE" sz="1600" b="0" i="1" dirty="0" err="1">
                <a:solidFill>
                  <a:srgbClr val="0070C0"/>
                </a:solidFill>
              </a:rPr>
              <a:t>those</a:t>
            </a:r>
            <a:r>
              <a:rPr lang="fr-BE" sz="1600" b="0" i="1" dirty="0">
                <a:solidFill>
                  <a:srgbClr val="0070C0"/>
                </a:solidFill>
              </a:rPr>
              <a:t> </a:t>
            </a:r>
            <a:r>
              <a:rPr lang="fr-BE" sz="1600" b="0" i="1" dirty="0" err="1">
                <a:solidFill>
                  <a:srgbClr val="0070C0"/>
                </a:solidFill>
              </a:rPr>
              <a:t>tinters</a:t>
            </a:r>
            <a:r>
              <a:rPr lang="fr-BE" sz="1600" b="0" i="1" dirty="0">
                <a:solidFill>
                  <a:srgbClr val="0070C0"/>
                </a:solidFill>
              </a:rPr>
              <a:t> </a:t>
            </a:r>
            <a:r>
              <a:rPr lang="fr-BE" sz="1600" b="0" i="1" dirty="0" err="1">
                <a:solidFill>
                  <a:srgbClr val="0070C0"/>
                </a:solidFill>
              </a:rPr>
              <a:t>may</a:t>
            </a:r>
            <a:r>
              <a:rPr lang="fr-BE" sz="1600" b="0" i="1" dirty="0">
                <a:solidFill>
                  <a:srgbClr val="0070C0"/>
                </a:solidFill>
              </a:rPr>
              <a:t> </a:t>
            </a:r>
            <a:r>
              <a:rPr lang="fr-BE" sz="1600" b="0" i="1" dirty="0" err="1">
                <a:solidFill>
                  <a:srgbClr val="0070C0"/>
                </a:solidFill>
              </a:rPr>
              <a:t>be</a:t>
            </a:r>
            <a:r>
              <a:rPr lang="fr-BE" sz="1600" b="0" i="1" dirty="0">
                <a:solidFill>
                  <a:srgbClr val="0070C0"/>
                </a:solidFill>
              </a:rPr>
              <a:t> </a:t>
            </a:r>
            <a:r>
              <a:rPr lang="fr-BE" sz="1600" b="0" i="1" dirty="0" err="1">
                <a:solidFill>
                  <a:srgbClr val="0070C0"/>
                </a:solidFill>
              </a:rPr>
              <a:t>submitted</a:t>
            </a:r>
            <a:r>
              <a:rPr lang="fr-BE" sz="1600" b="0" i="1" dirty="0">
                <a:solidFill>
                  <a:srgbClr val="0070C0"/>
                </a:solidFill>
              </a:rPr>
              <a:t> as a range of </a:t>
            </a:r>
            <a:r>
              <a:rPr lang="fr-BE" sz="1600" b="0" i="1" dirty="0" err="1">
                <a:solidFill>
                  <a:srgbClr val="0070C0"/>
                </a:solidFill>
              </a:rPr>
              <a:t>percentages</a:t>
            </a:r>
            <a:r>
              <a:rPr lang="fr-BE" sz="1600" b="0" i="1" dirty="0">
                <a:solidFill>
                  <a:srgbClr val="0070C0"/>
                </a:solidFill>
              </a:rPr>
              <a:t> </a:t>
            </a:r>
            <a:r>
              <a:rPr lang="fr-BE" sz="1600" b="0" i="1" dirty="0" err="1">
                <a:solidFill>
                  <a:srgbClr val="0070C0"/>
                </a:solidFill>
              </a:rPr>
              <a:t>anywhere</a:t>
            </a:r>
            <a:r>
              <a:rPr lang="fr-BE" sz="1600" b="0" i="1" dirty="0">
                <a:solidFill>
                  <a:srgbClr val="0070C0"/>
                </a:solidFill>
              </a:rPr>
              <a:t> </a:t>
            </a:r>
            <a:r>
              <a:rPr lang="fr-BE" sz="1600" b="0" i="1" dirty="0" err="1">
                <a:solidFill>
                  <a:srgbClr val="0070C0"/>
                </a:solidFill>
              </a:rPr>
              <a:t>between</a:t>
            </a:r>
            <a:r>
              <a:rPr lang="fr-BE" sz="1600" b="0" i="1" dirty="0">
                <a:solidFill>
                  <a:srgbClr val="0070C0"/>
                </a:solidFill>
              </a:rPr>
              <a:t> &gt;= 0 and &lt; 25% and the concentration of the base </a:t>
            </a:r>
            <a:r>
              <a:rPr lang="fr-BE" sz="1600" b="0" i="1" dirty="0" err="1">
                <a:solidFill>
                  <a:srgbClr val="0070C0"/>
                </a:solidFill>
              </a:rPr>
              <a:t>paint</a:t>
            </a:r>
            <a:r>
              <a:rPr lang="fr-BE" sz="1600" b="0" i="1" dirty="0">
                <a:solidFill>
                  <a:srgbClr val="0070C0"/>
                </a:solidFill>
              </a:rPr>
              <a:t> </a:t>
            </a:r>
            <a:r>
              <a:rPr lang="fr-BE" sz="1600" b="0" i="1" dirty="0" err="1">
                <a:solidFill>
                  <a:srgbClr val="0070C0"/>
                </a:solidFill>
              </a:rPr>
              <a:t>may</a:t>
            </a:r>
            <a:r>
              <a:rPr lang="fr-BE" sz="1600" b="0" i="1" dirty="0">
                <a:solidFill>
                  <a:srgbClr val="0070C0"/>
                </a:solidFill>
              </a:rPr>
              <a:t> </a:t>
            </a:r>
            <a:r>
              <a:rPr lang="fr-BE" sz="1600" b="0" i="1" dirty="0" err="1">
                <a:solidFill>
                  <a:srgbClr val="0070C0"/>
                </a:solidFill>
              </a:rPr>
              <a:t>be</a:t>
            </a:r>
            <a:r>
              <a:rPr lang="fr-BE" sz="1600" b="0" i="1" dirty="0">
                <a:solidFill>
                  <a:srgbClr val="0070C0"/>
                </a:solidFill>
              </a:rPr>
              <a:t> </a:t>
            </a:r>
            <a:r>
              <a:rPr lang="fr-BE" sz="1600" b="0" i="1" dirty="0" err="1">
                <a:solidFill>
                  <a:srgbClr val="0070C0"/>
                </a:solidFill>
              </a:rPr>
              <a:t>submitted</a:t>
            </a:r>
            <a:r>
              <a:rPr lang="fr-BE" sz="1600" b="0" i="1" dirty="0">
                <a:solidFill>
                  <a:srgbClr val="0070C0"/>
                </a:solidFill>
              </a:rPr>
              <a:t> as a range of </a:t>
            </a:r>
            <a:r>
              <a:rPr lang="fr-BE" sz="1600" b="0" i="1" dirty="0" err="1">
                <a:solidFill>
                  <a:srgbClr val="0070C0"/>
                </a:solidFill>
              </a:rPr>
              <a:t>percentages</a:t>
            </a:r>
            <a:r>
              <a:rPr lang="fr-BE" sz="1600" b="0" i="1" dirty="0">
                <a:solidFill>
                  <a:srgbClr val="0070C0"/>
                </a:solidFill>
              </a:rPr>
              <a:t> </a:t>
            </a:r>
            <a:r>
              <a:rPr lang="fr-BE" sz="1600" b="0" i="1" dirty="0" err="1">
                <a:solidFill>
                  <a:srgbClr val="0070C0"/>
                </a:solidFill>
              </a:rPr>
              <a:t>anywere</a:t>
            </a:r>
            <a:r>
              <a:rPr lang="fr-BE" sz="1600" b="0" i="1" dirty="0">
                <a:solidFill>
                  <a:srgbClr val="0070C0"/>
                </a:solidFill>
              </a:rPr>
              <a:t> </a:t>
            </a:r>
            <a:r>
              <a:rPr lang="fr-BE" sz="1600" b="0" i="1" dirty="0" err="1">
                <a:solidFill>
                  <a:srgbClr val="0070C0"/>
                </a:solidFill>
              </a:rPr>
              <a:t>between</a:t>
            </a:r>
            <a:r>
              <a:rPr lang="fr-BE" sz="1600" b="0" i="1" dirty="0">
                <a:solidFill>
                  <a:srgbClr val="0070C0"/>
                </a:solidFill>
              </a:rPr>
              <a:t> &gt;= 75 and &lt; 100%</a:t>
            </a:r>
          </a:p>
          <a:p>
            <a:endParaRPr lang="fr-BE" sz="1600" b="0" dirty="0">
              <a:solidFill>
                <a:srgbClr val="0070C0"/>
              </a:solidFill>
            </a:endParaRPr>
          </a:p>
          <a:p>
            <a:endParaRPr lang="fr-BE" sz="1600" b="0" dirty="0">
              <a:solidFill>
                <a:srgbClr val="0070C0"/>
              </a:solidFill>
            </a:endParaRPr>
          </a:p>
          <a:p>
            <a:endParaRPr lang="fr-BE" sz="1600" b="0" dirty="0">
              <a:solidFill>
                <a:srgbClr val="0070C0"/>
              </a:solidFill>
            </a:endParaRPr>
          </a:p>
        </p:txBody>
      </p:sp>
    </p:spTree>
    <p:extLst>
      <p:ext uri="{BB962C8B-B14F-4D97-AF65-F5344CB8AC3E}">
        <p14:creationId xmlns:p14="http://schemas.microsoft.com/office/powerpoint/2010/main" val="297264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24136"/>
          </a:xfrm>
        </p:spPr>
        <p:txBody>
          <a:bodyPr/>
          <a:lstStyle/>
          <a:p>
            <a:r>
              <a:rPr lang="en-GB" dirty="0">
                <a:solidFill>
                  <a:srgbClr val="00B050"/>
                </a:solidFill>
              </a:rPr>
              <a:t>Workability amendment - Timeline</a:t>
            </a:r>
            <a:endParaRPr lang="en-GB" sz="2000" b="0" dirty="0">
              <a:solidFill>
                <a:srgbClr val="00B050"/>
              </a:solidFill>
            </a:endParaRPr>
          </a:p>
        </p:txBody>
      </p:sp>
      <p:sp>
        <p:nvSpPr>
          <p:cNvPr id="3" name="Content Placeholder 2"/>
          <p:cNvSpPr>
            <a:spLocks noGrp="1"/>
          </p:cNvSpPr>
          <p:nvPr>
            <p:ph idx="1"/>
          </p:nvPr>
        </p:nvSpPr>
        <p:spPr>
          <a:xfrm>
            <a:off x="457200" y="1700808"/>
            <a:ext cx="8229600" cy="4824536"/>
          </a:xfrm>
        </p:spPr>
        <p:txBody>
          <a:bodyPr/>
          <a:lstStyle/>
          <a:p>
            <a:r>
              <a:rPr lang="en-GB" i="0" dirty="0">
                <a:solidFill>
                  <a:srgbClr val="7030A0"/>
                </a:solidFill>
              </a:rPr>
              <a:t>CASG-ATP 25 September 2019</a:t>
            </a:r>
          </a:p>
          <a:p>
            <a:pPr lvl="1"/>
            <a:r>
              <a:rPr lang="en-GB" dirty="0"/>
              <a:t>ICG</a:t>
            </a:r>
            <a:r>
              <a:rPr lang="en-GB" b="0" dirty="0"/>
              <a:t>:	Presentation of Interchangeable 				Component Group (ICG) solution</a:t>
            </a:r>
          </a:p>
          <a:p>
            <a:pPr lvl="1"/>
            <a:r>
              <a:rPr lang="en-GB" dirty="0" err="1"/>
              <a:t>MiM</a:t>
            </a:r>
            <a:r>
              <a:rPr lang="en-GB" b="0" dirty="0"/>
              <a:t>: 	Discussion solution for </a:t>
            </a:r>
            <a:r>
              <a:rPr lang="en-GB" b="0" dirty="0" err="1"/>
              <a:t>MiMs</a:t>
            </a:r>
            <a:r>
              <a:rPr lang="en-GB" b="0" dirty="0"/>
              <a:t> ending up in 			consumer products not subject to Art. 45</a:t>
            </a:r>
          </a:p>
          <a:p>
            <a:pPr lvl="1"/>
            <a:r>
              <a:rPr lang="en-GB" dirty="0"/>
              <a:t>Remaining issues</a:t>
            </a:r>
            <a:r>
              <a:rPr lang="en-GB" b="0" dirty="0"/>
              <a:t>: </a:t>
            </a:r>
          </a:p>
          <a:p>
            <a:pPr marL="1200150" lvl="2" indent="-285750">
              <a:buFont typeface="Arial" panose="020B0604020202020204" pitchFamily="34" charset="0"/>
              <a:buChar char="•"/>
            </a:pPr>
            <a:r>
              <a:rPr lang="en-GB" dirty="0"/>
              <a:t>Construction products (cement, concrete, gypsum) and petroleum products </a:t>
            </a:r>
          </a:p>
          <a:p>
            <a:pPr marL="1200150" lvl="2" indent="-285750">
              <a:buFont typeface="Arial" panose="020B0604020202020204" pitchFamily="34" charset="0"/>
              <a:buChar char="•"/>
            </a:pPr>
            <a:r>
              <a:rPr lang="en-GB" i="0" dirty="0"/>
              <a:t>Bespoke paints</a:t>
            </a:r>
          </a:p>
          <a:p>
            <a:pPr marL="914400" lvl="2" indent="0"/>
            <a:endParaRPr lang="en-GB" i="0" dirty="0"/>
          </a:p>
          <a:p>
            <a:r>
              <a:rPr lang="en-GB" i="0" dirty="0">
                <a:solidFill>
                  <a:srgbClr val="7030A0"/>
                </a:solidFill>
              </a:rPr>
              <a:t>CARACAL 6 November 2019</a:t>
            </a:r>
          </a:p>
          <a:p>
            <a:pPr lvl="1"/>
            <a:r>
              <a:rPr lang="en-GB" b="0" dirty="0"/>
              <a:t>General support ICG with suggestions for further refinement</a:t>
            </a:r>
          </a:p>
          <a:p>
            <a:pPr marL="457200" lvl="1" indent="0">
              <a:buNone/>
            </a:pPr>
            <a:endParaRPr lang="en-GB" b="0" i="0" dirty="0"/>
          </a:p>
          <a:p>
            <a:r>
              <a:rPr lang="en-GB" i="0" dirty="0">
                <a:solidFill>
                  <a:srgbClr val="7030A0"/>
                </a:solidFill>
              </a:rPr>
              <a:t>CARACAL 15 January 2020</a:t>
            </a:r>
          </a:p>
          <a:p>
            <a:pPr marL="0" indent="0">
              <a:buNone/>
            </a:pPr>
            <a:endParaRPr lang="en-GB" i="0" dirty="0"/>
          </a:p>
          <a:p>
            <a:pPr marL="0" indent="0">
              <a:buNone/>
            </a:pPr>
            <a:endParaRPr lang="en-GB" i="0" dirty="0"/>
          </a:p>
          <a:p>
            <a:pPr marL="0" indent="0">
              <a:buNone/>
            </a:pPr>
            <a:endParaRPr lang="en-GB" i="0" dirty="0"/>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3</a:t>
            </a:fld>
            <a:endParaRPr lang="en-GB" dirty="0"/>
          </a:p>
        </p:txBody>
      </p:sp>
    </p:spTree>
    <p:extLst>
      <p:ext uri="{BB962C8B-B14F-4D97-AF65-F5344CB8AC3E}">
        <p14:creationId xmlns:p14="http://schemas.microsoft.com/office/powerpoint/2010/main" val="220952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936625"/>
          </a:xfrm>
        </p:spPr>
        <p:txBody>
          <a:bodyPr/>
          <a:lstStyle/>
          <a:p>
            <a:r>
              <a:rPr lang="fr-BE" dirty="0">
                <a:solidFill>
                  <a:srgbClr val="00B050"/>
                </a:solidFill>
              </a:rPr>
              <a:t>Interchangeable component group</a:t>
            </a: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30</a:t>
            </a:fld>
            <a:endParaRPr lang="en-GB" dirty="0"/>
          </a:p>
        </p:txBody>
      </p:sp>
    </p:spTree>
    <p:extLst>
      <p:ext uri="{BB962C8B-B14F-4D97-AF65-F5344CB8AC3E}">
        <p14:creationId xmlns:p14="http://schemas.microsoft.com/office/powerpoint/2010/main" val="219436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36625"/>
          </a:xfrm>
        </p:spPr>
        <p:txBody>
          <a:bodyPr/>
          <a:lstStyle/>
          <a:p>
            <a:pPr marL="0" indent="0"/>
            <a:r>
              <a:rPr lang="fr-BE" sz="2800" dirty="0" err="1">
                <a:solidFill>
                  <a:srgbClr val="00B050"/>
                </a:solidFill>
              </a:rPr>
              <a:t>Mutually</a:t>
            </a:r>
            <a:r>
              <a:rPr lang="fr-BE" sz="2800" dirty="0">
                <a:solidFill>
                  <a:srgbClr val="00B050"/>
                </a:solidFill>
              </a:rPr>
              <a:t> interchangeable components</a:t>
            </a:r>
          </a:p>
        </p:txBody>
      </p:sp>
      <p:sp>
        <p:nvSpPr>
          <p:cNvPr id="3" name="Content Placeholder 2"/>
          <p:cNvSpPr>
            <a:spLocks noGrp="1"/>
          </p:cNvSpPr>
          <p:nvPr>
            <p:ph idx="1"/>
          </p:nvPr>
        </p:nvSpPr>
        <p:spPr>
          <a:xfrm>
            <a:off x="475321" y="1700808"/>
            <a:ext cx="5968887" cy="4176464"/>
          </a:xfrm>
        </p:spPr>
        <p:txBody>
          <a:bodyPr/>
          <a:lstStyle/>
          <a:p>
            <a:r>
              <a:rPr lang="fr-BE" sz="2000" i="0" dirty="0"/>
              <a:t>= components </a:t>
            </a:r>
            <a:r>
              <a:rPr lang="fr-BE" sz="2000" i="0" dirty="0" err="1"/>
              <a:t>which</a:t>
            </a:r>
            <a:r>
              <a:rPr lang="fr-BE" sz="2000" i="0" dirty="0"/>
              <a:t> are </a:t>
            </a:r>
            <a:r>
              <a:rPr lang="fr-BE" sz="2000" i="0" dirty="0" err="1"/>
              <a:t>different</a:t>
            </a:r>
            <a:r>
              <a:rPr lang="fr-BE" sz="2000" i="0" dirty="0"/>
              <a:t>, but </a:t>
            </a:r>
            <a:r>
              <a:rPr lang="fr-BE" sz="2000" b="1" i="0" dirty="0" err="1"/>
              <a:t>sufficiently</a:t>
            </a:r>
            <a:r>
              <a:rPr lang="fr-BE" sz="2000" b="1" i="0" dirty="0"/>
              <a:t> </a:t>
            </a:r>
            <a:r>
              <a:rPr lang="fr-BE" sz="2000" b="1" i="0" dirty="0" err="1"/>
              <a:t>similar</a:t>
            </a:r>
            <a:r>
              <a:rPr lang="fr-BE" sz="2000" b="1" i="0" dirty="0"/>
              <a:t> </a:t>
            </a:r>
            <a:r>
              <a:rPr lang="fr-BE" sz="2000" i="0" dirty="0"/>
              <a:t>to </a:t>
            </a:r>
            <a:r>
              <a:rPr lang="fr-BE" sz="2000" i="0" dirty="0" err="1"/>
              <a:t>be</a:t>
            </a:r>
            <a:r>
              <a:rPr lang="fr-BE" sz="2000" i="0" dirty="0"/>
              <a:t> </a:t>
            </a:r>
            <a:r>
              <a:rPr lang="fr-BE" sz="2000" i="0" dirty="0" err="1"/>
              <a:t>considered</a:t>
            </a:r>
            <a:r>
              <a:rPr lang="fr-BE" sz="2000" i="0" dirty="0"/>
              <a:t> one and the </a:t>
            </a:r>
            <a:r>
              <a:rPr lang="fr-BE" sz="2000" i="0" dirty="0" err="1"/>
              <a:t>same</a:t>
            </a:r>
            <a:r>
              <a:rPr lang="fr-BE" sz="2000" i="0" dirty="0"/>
              <a:t> component (</a:t>
            </a:r>
            <a:r>
              <a:rPr lang="fr-BE" sz="2000" i="0" dirty="0" err="1"/>
              <a:t>toxicologically</a:t>
            </a:r>
            <a:r>
              <a:rPr lang="fr-BE" sz="2000" i="0" dirty="0"/>
              <a:t>)</a:t>
            </a:r>
          </a:p>
          <a:p>
            <a:endParaRPr lang="fr-BE" sz="2000" i="0" dirty="0"/>
          </a:p>
          <a:p>
            <a:r>
              <a:rPr lang="fr-BE" sz="2000" i="0" dirty="0" err="1"/>
              <a:t>Several</a:t>
            </a:r>
            <a:r>
              <a:rPr lang="fr-BE" sz="2000" i="0" dirty="0"/>
              <a:t> conditions to </a:t>
            </a:r>
            <a:r>
              <a:rPr lang="fr-BE" sz="2000" i="0" dirty="0" err="1"/>
              <a:t>be</a:t>
            </a:r>
            <a:r>
              <a:rPr lang="fr-BE" sz="2000" i="0" dirty="0"/>
              <a:t> </a:t>
            </a:r>
            <a:r>
              <a:rPr lang="fr-BE" sz="2000" i="0" dirty="0" err="1"/>
              <a:t>fulfilled</a:t>
            </a:r>
            <a:endParaRPr lang="fr-BE" sz="2000" i="0" dirty="0"/>
          </a:p>
          <a:p>
            <a:endParaRPr lang="fr-BE" sz="2000" i="0" dirty="0"/>
          </a:p>
          <a:p>
            <a:r>
              <a:rPr lang="fr-BE" sz="2000" i="0" dirty="0"/>
              <a:t>No obligation to </a:t>
            </a:r>
            <a:r>
              <a:rPr lang="fr-BE" sz="2000" i="0" dirty="0" err="1"/>
              <a:t>categorise</a:t>
            </a:r>
            <a:r>
              <a:rPr lang="fr-BE" sz="2000" i="0" dirty="0"/>
              <a:t> components </a:t>
            </a:r>
            <a:r>
              <a:rPr lang="fr-BE" sz="2000" i="0" dirty="0" err="1"/>
              <a:t>which</a:t>
            </a:r>
            <a:r>
              <a:rPr lang="fr-BE" sz="2000" i="0" dirty="0"/>
              <a:t> </a:t>
            </a:r>
            <a:r>
              <a:rPr lang="fr-BE" sz="2000" i="0" dirty="0" err="1"/>
              <a:t>fulfill</a:t>
            </a:r>
            <a:r>
              <a:rPr lang="fr-BE" sz="2000" i="0" dirty="0"/>
              <a:t> the obligations as </a:t>
            </a:r>
            <a:r>
              <a:rPr lang="fr-BE" sz="2000" i="0" dirty="0" err="1"/>
              <a:t>mutually</a:t>
            </a:r>
            <a:r>
              <a:rPr lang="fr-BE" sz="2000" i="0" dirty="0"/>
              <a:t> interchangeable components, but if </a:t>
            </a:r>
            <a:r>
              <a:rPr lang="fr-BE" sz="2000" i="0" dirty="0" err="1"/>
              <a:t>you</a:t>
            </a:r>
            <a:r>
              <a:rPr lang="fr-BE" sz="2000" i="0" dirty="0"/>
              <a:t> </a:t>
            </a:r>
            <a:r>
              <a:rPr lang="fr-BE" sz="2000" i="0" dirty="0" err="1"/>
              <a:t>decide</a:t>
            </a:r>
            <a:r>
              <a:rPr lang="fr-BE" sz="2000" i="0" dirty="0"/>
              <a:t> to do </a:t>
            </a:r>
            <a:r>
              <a:rPr lang="fr-BE" sz="2000" i="0" dirty="0" err="1"/>
              <a:t>so</a:t>
            </a:r>
            <a:r>
              <a:rPr lang="fr-BE" sz="2000" i="0" dirty="0"/>
              <a:t>, all </a:t>
            </a:r>
            <a:r>
              <a:rPr lang="fr-BE" sz="2000" i="0" dirty="0" err="1"/>
              <a:t>mutually</a:t>
            </a:r>
            <a:r>
              <a:rPr lang="fr-BE" sz="2000" i="0" dirty="0"/>
              <a:t> interchangeable components </a:t>
            </a:r>
            <a:r>
              <a:rPr lang="fr-BE" sz="2000" i="0" dirty="0" err="1"/>
              <a:t>shall</a:t>
            </a:r>
            <a:r>
              <a:rPr lang="fr-BE" sz="2000" i="0" dirty="0"/>
              <a:t> </a:t>
            </a:r>
            <a:r>
              <a:rPr lang="fr-BE" sz="2000" i="0" dirty="0" err="1"/>
              <a:t>be</a:t>
            </a:r>
            <a:r>
              <a:rPr lang="fr-BE" sz="2000" i="0" dirty="0"/>
              <a:t> </a:t>
            </a:r>
            <a:r>
              <a:rPr lang="fr-BE" sz="2000" i="0" dirty="0" err="1"/>
              <a:t>covered</a:t>
            </a:r>
            <a:r>
              <a:rPr lang="fr-BE" sz="2000" i="0" dirty="0"/>
              <a:t> by one and the </a:t>
            </a:r>
            <a:r>
              <a:rPr lang="fr-BE" sz="2000" i="0" dirty="0" err="1"/>
              <a:t>same</a:t>
            </a:r>
            <a:r>
              <a:rPr lang="fr-BE" sz="2000" i="0" dirty="0"/>
              <a:t> </a:t>
            </a:r>
            <a:r>
              <a:rPr lang="fr-BE" sz="2000" b="1" i="0" dirty="0"/>
              <a:t>interchangeable component group (ICG)</a:t>
            </a:r>
          </a:p>
        </p:txBody>
      </p:sp>
      <p:pic>
        <p:nvPicPr>
          <p:cNvPr id="4" name="Picture 3"/>
          <p:cNvPicPr>
            <a:picLocks noChangeAspect="1"/>
          </p:cNvPicPr>
          <p:nvPr/>
        </p:nvPicPr>
        <p:blipFill>
          <a:blip r:embed="rId2"/>
          <a:stretch>
            <a:fillRect/>
          </a:stretch>
        </p:blipFill>
        <p:spPr>
          <a:xfrm>
            <a:off x="6562725" y="1700808"/>
            <a:ext cx="2124075" cy="2295525"/>
          </a:xfrm>
          <a:prstGeom prst="rect">
            <a:avLst/>
          </a:prstGeom>
        </p:spPr>
      </p:pic>
      <p:sp>
        <p:nvSpPr>
          <p:cNvPr id="5" name="Slide Number Placeholder 4"/>
          <p:cNvSpPr>
            <a:spLocks noGrp="1"/>
          </p:cNvSpPr>
          <p:nvPr>
            <p:ph type="sldNum" sz="quarter" idx="12"/>
          </p:nvPr>
        </p:nvSpPr>
        <p:spPr/>
        <p:txBody>
          <a:bodyPr/>
          <a:lstStyle/>
          <a:p>
            <a:pPr>
              <a:defRPr/>
            </a:pPr>
            <a:fld id="{37EC8A20-BA03-4FF7-8742-03D8AD4CA4F4}" type="slidenum">
              <a:rPr lang="en-GB" smtClean="0"/>
              <a:pPr>
                <a:defRPr/>
              </a:pPr>
              <a:t>31</a:t>
            </a:fld>
            <a:endParaRPr lang="en-GB" dirty="0"/>
          </a:p>
        </p:txBody>
      </p:sp>
    </p:spTree>
    <p:extLst>
      <p:ext uri="{BB962C8B-B14F-4D97-AF65-F5344CB8AC3E}">
        <p14:creationId xmlns:p14="http://schemas.microsoft.com/office/powerpoint/2010/main" val="4187854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80312" y="250581"/>
            <a:ext cx="1624431" cy="1439094"/>
          </a:xfrm>
          <a:prstGeom prst="rect">
            <a:avLst/>
          </a:prstGeom>
        </p:spPr>
      </p:pic>
      <p:sp>
        <p:nvSpPr>
          <p:cNvPr id="6" name="Title 1"/>
          <p:cNvSpPr>
            <a:spLocks noGrp="1"/>
          </p:cNvSpPr>
          <p:nvPr>
            <p:ph type="title"/>
          </p:nvPr>
        </p:nvSpPr>
        <p:spPr>
          <a:xfrm>
            <a:off x="305319" y="283194"/>
            <a:ext cx="8229600" cy="936625"/>
          </a:xfrm>
        </p:spPr>
        <p:txBody>
          <a:bodyPr/>
          <a:lstStyle/>
          <a:p>
            <a:pPr marL="0" indent="0"/>
            <a:r>
              <a:rPr lang="fr-BE" sz="2800" dirty="0" err="1">
                <a:solidFill>
                  <a:srgbClr val="00B050"/>
                </a:solidFill>
              </a:rPr>
              <a:t>Example</a:t>
            </a:r>
            <a:r>
              <a:rPr lang="fr-BE" sz="2800" dirty="0">
                <a:solidFill>
                  <a:srgbClr val="00B050"/>
                </a:solidFill>
              </a:rPr>
              <a:t> – ‘</a:t>
            </a:r>
            <a:r>
              <a:rPr lang="fr-BE" sz="2800" dirty="0" err="1">
                <a:solidFill>
                  <a:srgbClr val="00B050"/>
                </a:solidFill>
              </a:rPr>
              <a:t>same</a:t>
            </a:r>
            <a:r>
              <a:rPr lang="fr-BE" sz="2800" dirty="0">
                <a:solidFill>
                  <a:srgbClr val="00B050"/>
                </a:solidFill>
              </a:rPr>
              <a:t>’ component, </a:t>
            </a:r>
            <a:br>
              <a:rPr lang="fr-BE" sz="2800" dirty="0">
                <a:solidFill>
                  <a:srgbClr val="00B050"/>
                </a:solidFill>
              </a:rPr>
            </a:br>
            <a:r>
              <a:rPr lang="fr-BE" sz="2800" dirty="0" err="1">
                <a:solidFill>
                  <a:srgbClr val="00B050"/>
                </a:solidFill>
              </a:rPr>
              <a:t>different</a:t>
            </a:r>
            <a:r>
              <a:rPr lang="fr-BE" sz="2800" dirty="0">
                <a:solidFill>
                  <a:srgbClr val="00B050"/>
                </a:solidFill>
              </a:rPr>
              <a:t> </a:t>
            </a:r>
            <a:r>
              <a:rPr lang="fr-BE" sz="2800" dirty="0" err="1">
                <a:solidFill>
                  <a:srgbClr val="00B050"/>
                </a:solidFill>
              </a:rPr>
              <a:t>suppliers</a:t>
            </a:r>
            <a:r>
              <a:rPr lang="fr-BE" sz="2800" dirty="0">
                <a:solidFill>
                  <a:srgbClr val="00B050"/>
                </a:solidFill>
              </a:rPr>
              <a:t> </a:t>
            </a:r>
          </a:p>
        </p:txBody>
      </p:sp>
      <p:grpSp>
        <p:nvGrpSpPr>
          <p:cNvPr id="22" name="Group 21"/>
          <p:cNvGrpSpPr/>
          <p:nvPr/>
        </p:nvGrpSpPr>
        <p:grpSpPr>
          <a:xfrm>
            <a:off x="5292080" y="1340768"/>
            <a:ext cx="1889080" cy="2474642"/>
            <a:chOff x="5940152" y="988986"/>
            <a:chExt cx="1889080" cy="2474642"/>
          </a:xfrm>
        </p:grpSpPr>
        <p:sp>
          <p:nvSpPr>
            <p:cNvPr id="8" name="TextBox 7"/>
            <p:cNvSpPr txBox="1"/>
            <p:nvPr/>
          </p:nvSpPr>
          <p:spPr>
            <a:xfrm>
              <a:off x="6468316" y="988986"/>
              <a:ext cx="788999" cy="461665"/>
            </a:xfrm>
            <a:prstGeom prst="rect">
              <a:avLst/>
            </a:prstGeom>
            <a:noFill/>
          </p:spPr>
          <p:txBody>
            <a:bodyPr wrap="none" rtlCol="0">
              <a:spAutoFit/>
            </a:bodyPr>
            <a:lstStyle/>
            <a:p>
              <a:r>
                <a:rPr lang="fr-BE" sz="2400" b="0" dirty="0" err="1">
                  <a:solidFill>
                    <a:srgbClr val="9F059F"/>
                  </a:solidFill>
                </a:rPr>
                <a:t>MiM</a:t>
              </a:r>
              <a:endParaRPr lang="fr-BE" sz="2400" b="0" dirty="0">
                <a:solidFill>
                  <a:srgbClr val="9F059F"/>
                </a:solidFill>
              </a:endParaRPr>
            </a:p>
          </p:txBody>
        </p:sp>
        <p:grpSp>
          <p:nvGrpSpPr>
            <p:cNvPr id="21" name="Group 20"/>
            <p:cNvGrpSpPr/>
            <p:nvPr/>
          </p:nvGrpSpPr>
          <p:grpSpPr>
            <a:xfrm>
              <a:off x="5940152" y="1412776"/>
              <a:ext cx="1889080" cy="2050852"/>
              <a:chOff x="5940152" y="1412776"/>
              <a:chExt cx="1889080" cy="2050852"/>
            </a:xfrm>
          </p:grpSpPr>
          <p:pic>
            <p:nvPicPr>
              <p:cNvPr id="15" name="Picture 14"/>
              <p:cNvPicPr>
                <a:picLocks noChangeAspect="1"/>
              </p:cNvPicPr>
              <p:nvPr/>
            </p:nvPicPr>
            <p:blipFill>
              <a:blip r:embed="rId3"/>
              <a:stretch>
                <a:fillRect/>
              </a:stretch>
            </p:blipFill>
            <p:spPr>
              <a:xfrm>
                <a:off x="5940152" y="1412776"/>
                <a:ext cx="1889080" cy="2050852"/>
              </a:xfrm>
              <a:prstGeom prst="rect">
                <a:avLst/>
              </a:prstGeom>
            </p:spPr>
          </p:pic>
          <p:sp>
            <p:nvSpPr>
              <p:cNvPr id="7" name="TextBox 6"/>
              <p:cNvSpPr txBox="1"/>
              <p:nvPr/>
            </p:nvSpPr>
            <p:spPr>
              <a:xfrm>
                <a:off x="6444208" y="2420888"/>
                <a:ext cx="837217" cy="276999"/>
              </a:xfrm>
              <a:prstGeom prst="rect">
                <a:avLst/>
              </a:prstGeom>
              <a:solidFill>
                <a:schemeClr val="bg1"/>
              </a:solidFill>
            </p:spPr>
            <p:txBody>
              <a:bodyPr wrap="none" rtlCol="0">
                <a:spAutoFit/>
              </a:bodyPr>
              <a:lstStyle/>
              <a:p>
                <a:r>
                  <a:rPr lang="fr-BE" sz="1200" b="0" dirty="0" err="1">
                    <a:solidFill>
                      <a:srgbClr val="9F059F"/>
                    </a:solidFill>
                  </a:rPr>
                  <a:t>Comp</a:t>
                </a:r>
                <a:r>
                  <a:rPr lang="fr-BE" sz="1200" b="0" dirty="0">
                    <a:solidFill>
                      <a:srgbClr val="9F059F"/>
                    </a:solidFill>
                  </a:rPr>
                  <a:t>. 1</a:t>
                </a:r>
              </a:p>
            </p:txBody>
          </p:sp>
          <p:sp>
            <p:nvSpPr>
              <p:cNvPr id="13" name="TextBox 12"/>
              <p:cNvSpPr txBox="1"/>
              <p:nvPr/>
            </p:nvSpPr>
            <p:spPr>
              <a:xfrm>
                <a:off x="6444208" y="2708920"/>
                <a:ext cx="837217" cy="276999"/>
              </a:xfrm>
              <a:prstGeom prst="rect">
                <a:avLst/>
              </a:prstGeom>
              <a:solidFill>
                <a:schemeClr val="bg1"/>
              </a:solidFill>
            </p:spPr>
            <p:txBody>
              <a:bodyPr wrap="none" rtlCol="0">
                <a:spAutoFit/>
              </a:bodyPr>
              <a:lstStyle/>
              <a:p>
                <a:r>
                  <a:rPr lang="fr-BE" sz="1200" b="0" dirty="0" err="1">
                    <a:solidFill>
                      <a:srgbClr val="9F059F"/>
                    </a:solidFill>
                  </a:rPr>
                  <a:t>Comp</a:t>
                </a:r>
                <a:r>
                  <a:rPr lang="fr-BE" sz="1200" b="0" dirty="0">
                    <a:solidFill>
                      <a:srgbClr val="9F059F"/>
                    </a:solidFill>
                  </a:rPr>
                  <a:t>. 2</a:t>
                </a:r>
              </a:p>
            </p:txBody>
          </p:sp>
          <p:sp>
            <p:nvSpPr>
              <p:cNvPr id="14" name="TextBox 13"/>
              <p:cNvSpPr txBox="1"/>
              <p:nvPr/>
            </p:nvSpPr>
            <p:spPr>
              <a:xfrm>
                <a:off x="6451244" y="2985919"/>
                <a:ext cx="837217" cy="276999"/>
              </a:xfrm>
              <a:prstGeom prst="rect">
                <a:avLst/>
              </a:prstGeom>
              <a:solidFill>
                <a:schemeClr val="bg1"/>
              </a:solidFill>
            </p:spPr>
            <p:txBody>
              <a:bodyPr wrap="none" rtlCol="0">
                <a:spAutoFit/>
              </a:bodyPr>
              <a:lstStyle/>
              <a:p>
                <a:r>
                  <a:rPr lang="fr-BE" sz="1200" b="0" dirty="0" err="1">
                    <a:solidFill>
                      <a:srgbClr val="9F059F"/>
                    </a:solidFill>
                  </a:rPr>
                  <a:t>Comp</a:t>
                </a:r>
                <a:r>
                  <a:rPr lang="fr-BE" sz="1200" b="0" dirty="0">
                    <a:solidFill>
                      <a:srgbClr val="9F059F"/>
                    </a:solidFill>
                  </a:rPr>
                  <a:t>. 3</a:t>
                </a:r>
              </a:p>
            </p:txBody>
          </p:sp>
        </p:grpSp>
      </p:grpSp>
      <p:grpSp>
        <p:nvGrpSpPr>
          <p:cNvPr id="19" name="Group 18"/>
          <p:cNvGrpSpPr/>
          <p:nvPr/>
        </p:nvGrpSpPr>
        <p:grpSpPr>
          <a:xfrm>
            <a:off x="1331640" y="1302934"/>
            <a:ext cx="2376264" cy="3221754"/>
            <a:chOff x="645698" y="1668160"/>
            <a:chExt cx="2376264" cy="3221754"/>
          </a:xfrm>
        </p:grpSpPr>
        <p:pic>
          <p:nvPicPr>
            <p:cNvPr id="2" name="Picture 1"/>
            <p:cNvPicPr>
              <a:picLocks noChangeAspect="1"/>
            </p:cNvPicPr>
            <p:nvPr/>
          </p:nvPicPr>
          <p:blipFill rotWithShape="1">
            <a:blip r:embed="rId4"/>
            <a:srcRect l="14460" t="5556" r="15045" b="11111"/>
            <a:stretch/>
          </p:blipFill>
          <p:spPr>
            <a:xfrm>
              <a:off x="645698" y="2148072"/>
              <a:ext cx="2376264" cy="2741842"/>
            </a:xfrm>
            <a:prstGeom prst="rect">
              <a:avLst/>
            </a:prstGeom>
          </p:spPr>
        </p:pic>
        <p:sp>
          <p:nvSpPr>
            <p:cNvPr id="5" name="TextBox 4"/>
            <p:cNvSpPr txBox="1"/>
            <p:nvPr/>
          </p:nvSpPr>
          <p:spPr>
            <a:xfrm>
              <a:off x="717706" y="1668160"/>
              <a:ext cx="2218877" cy="461665"/>
            </a:xfrm>
            <a:prstGeom prst="rect">
              <a:avLst/>
            </a:prstGeom>
            <a:noFill/>
          </p:spPr>
          <p:txBody>
            <a:bodyPr wrap="none" rtlCol="0">
              <a:spAutoFit/>
            </a:bodyPr>
            <a:lstStyle/>
            <a:p>
              <a:r>
                <a:rPr lang="fr-BE" sz="2400" b="0" dirty="0">
                  <a:solidFill>
                    <a:srgbClr val="0F5494"/>
                  </a:solidFill>
                </a:rPr>
                <a:t>Final mixture</a:t>
              </a:r>
            </a:p>
          </p:txBody>
        </p:sp>
        <p:sp>
          <p:nvSpPr>
            <p:cNvPr id="16" name="TextBox 15"/>
            <p:cNvSpPr txBox="1"/>
            <p:nvPr/>
          </p:nvSpPr>
          <p:spPr>
            <a:xfrm>
              <a:off x="1246261" y="3643347"/>
              <a:ext cx="1260410" cy="276999"/>
            </a:xfrm>
            <a:prstGeom prst="rect">
              <a:avLst/>
            </a:prstGeom>
            <a:solidFill>
              <a:schemeClr val="bg1"/>
            </a:solidFill>
          </p:spPr>
          <p:txBody>
            <a:bodyPr wrap="none" rtlCol="0">
              <a:spAutoFit/>
            </a:bodyPr>
            <a:lstStyle/>
            <a:p>
              <a:r>
                <a:rPr lang="fr-BE" sz="1200" b="0" dirty="0" err="1">
                  <a:solidFill>
                    <a:srgbClr val="0F5494"/>
                  </a:solidFill>
                </a:rPr>
                <a:t>Comp</a:t>
              </a:r>
              <a:r>
                <a:rPr lang="fr-BE" sz="1200" b="0" dirty="0">
                  <a:solidFill>
                    <a:srgbClr val="0F5494"/>
                  </a:solidFill>
                </a:rPr>
                <a:t>. A 50%</a:t>
              </a:r>
            </a:p>
          </p:txBody>
        </p:sp>
        <p:sp>
          <p:nvSpPr>
            <p:cNvPr id="17" name="TextBox 16"/>
            <p:cNvSpPr txBox="1"/>
            <p:nvPr/>
          </p:nvSpPr>
          <p:spPr>
            <a:xfrm>
              <a:off x="1246261" y="4014298"/>
              <a:ext cx="1260410" cy="276999"/>
            </a:xfrm>
            <a:prstGeom prst="rect">
              <a:avLst/>
            </a:prstGeom>
            <a:solidFill>
              <a:schemeClr val="bg1"/>
            </a:solidFill>
          </p:spPr>
          <p:txBody>
            <a:bodyPr wrap="none" rtlCol="0">
              <a:spAutoFit/>
            </a:bodyPr>
            <a:lstStyle/>
            <a:p>
              <a:r>
                <a:rPr lang="fr-BE" sz="1200" b="0" dirty="0" err="1">
                  <a:solidFill>
                    <a:srgbClr val="0F5494"/>
                  </a:solidFill>
                </a:rPr>
                <a:t>Comp</a:t>
              </a:r>
              <a:r>
                <a:rPr lang="fr-BE" sz="1200" b="0" dirty="0">
                  <a:solidFill>
                    <a:srgbClr val="0F5494"/>
                  </a:solidFill>
                </a:rPr>
                <a:t>. B 30%</a:t>
              </a:r>
            </a:p>
          </p:txBody>
        </p:sp>
        <p:sp>
          <p:nvSpPr>
            <p:cNvPr id="18" name="TextBox 17"/>
            <p:cNvSpPr txBox="1"/>
            <p:nvPr/>
          </p:nvSpPr>
          <p:spPr>
            <a:xfrm>
              <a:off x="1253297" y="4376234"/>
              <a:ext cx="1262012" cy="276999"/>
            </a:xfrm>
            <a:prstGeom prst="rect">
              <a:avLst/>
            </a:prstGeom>
            <a:solidFill>
              <a:schemeClr val="bg1"/>
            </a:solidFill>
          </p:spPr>
          <p:txBody>
            <a:bodyPr wrap="none" rtlCol="0">
              <a:spAutoFit/>
            </a:bodyPr>
            <a:lstStyle/>
            <a:p>
              <a:r>
                <a:rPr lang="fr-BE" sz="1200" b="0" dirty="0" err="1">
                  <a:solidFill>
                    <a:srgbClr val="9F059F"/>
                  </a:solidFill>
                </a:rPr>
                <a:t>Comp</a:t>
              </a:r>
              <a:r>
                <a:rPr lang="fr-BE" sz="1200" b="0" dirty="0">
                  <a:solidFill>
                    <a:srgbClr val="9F059F"/>
                  </a:solidFill>
                </a:rPr>
                <a:t>. C 20%</a:t>
              </a:r>
            </a:p>
          </p:txBody>
        </p:sp>
      </p:grpSp>
      <p:graphicFrame>
        <p:nvGraphicFramePr>
          <p:cNvPr id="20" name="Table 19"/>
          <p:cNvGraphicFramePr>
            <a:graphicFrameLocks noGrp="1"/>
          </p:cNvGraphicFramePr>
          <p:nvPr>
            <p:extLst>
              <p:ext uri="{D42A27DB-BD31-4B8C-83A1-F6EECF244321}">
                <p14:modId xmlns:p14="http://schemas.microsoft.com/office/powerpoint/2010/main" val="1034201735"/>
              </p:ext>
            </p:extLst>
          </p:nvPr>
        </p:nvGraphicFramePr>
        <p:xfrm>
          <a:off x="539552" y="4621269"/>
          <a:ext cx="4992216" cy="2021840"/>
        </p:xfrm>
        <a:graphic>
          <a:graphicData uri="http://schemas.openxmlformats.org/drawingml/2006/table">
            <a:tbl>
              <a:tblPr firstRow="1" bandRow="1">
                <a:tableStyleId>{17292A2E-F333-43FB-9621-5CBBE7FDCDCB}</a:tableStyleId>
              </a:tblPr>
              <a:tblGrid>
                <a:gridCol w="1331990">
                  <a:extLst>
                    <a:ext uri="{9D8B030D-6E8A-4147-A177-3AD203B41FA5}">
                      <a16:colId xmlns:a16="http://schemas.microsoft.com/office/drawing/2014/main" val="4231799331"/>
                    </a:ext>
                  </a:extLst>
                </a:gridCol>
                <a:gridCol w="1211954">
                  <a:extLst>
                    <a:ext uri="{9D8B030D-6E8A-4147-A177-3AD203B41FA5}">
                      <a16:colId xmlns:a16="http://schemas.microsoft.com/office/drawing/2014/main" val="2129179934"/>
                    </a:ext>
                  </a:extLst>
                </a:gridCol>
                <a:gridCol w="1224136">
                  <a:extLst>
                    <a:ext uri="{9D8B030D-6E8A-4147-A177-3AD203B41FA5}">
                      <a16:colId xmlns:a16="http://schemas.microsoft.com/office/drawing/2014/main" val="2397856515"/>
                    </a:ext>
                  </a:extLst>
                </a:gridCol>
                <a:gridCol w="1224136">
                  <a:extLst>
                    <a:ext uri="{9D8B030D-6E8A-4147-A177-3AD203B41FA5}">
                      <a16:colId xmlns:a16="http://schemas.microsoft.com/office/drawing/2014/main" val="2482609799"/>
                    </a:ext>
                  </a:extLst>
                </a:gridCol>
              </a:tblGrid>
              <a:tr h="370840">
                <a:tc>
                  <a:txBody>
                    <a:bodyPr/>
                    <a:lstStyle/>
                    <a:p>
                      <a:r>
                        <a:rPr lang="fr-BE" sz="1400" dirty="0">
                          <a:solidFill>
                            <a:srgbClr val="9F059F"/>
                          </a:solidFill>
                        </a:rPr>
                        <a:t>COMP. C</a:t>
                      </a:r>
                    </a:p>
                  </a:txBody>
                  <a:tcPr/>
                </a:tc>
                <a:tc>
                  <a:txBody>
                    <a:bodyPr/>
                    <a:lstStyle/>
                    <a:p>
                      <a:r>
                        <a:rPr lang="fr-BE" sz="1400" dirty="0"/>
                        <a:t>Supplier 1</a:t>
                      </a:r>
                    </a:p>
                  </a:txBody>
                  <a:tcPr/>
                </a:tc>
                <a:tc>
                  <a:txBody>
                    <a:bodyPr/>
                    <a:lstStyle/>
                    <a:p>
                      <a:r>
                        <a:rPr lang="fr-BE" sz="1400" dirty="0"/>
                        <a:t>Supplier 2</a:t>
                      </a:r>
                    </a:p>
                  </a:txBody>
                  <a:tcPr/>
                </a:tc>
                <a:tc>
                  <a:txBody>
                    <a:bodyPr/>
                    <a:lstStyle/>
                    <a:p>
                      <a:r>
                        <a:rPr lang="fr-BE" sz="1400" dirty="0"/>
                        <a:t>Supplier 3</a:t>
                      </a:r>
                    </a:p>
                  </a:txBody>
                  <a:tcPr/>
                </a:tc>
                <a:extLst>
                  <a:ext uri="{0D108BD9-81ED-4DB2-BD59-A6C34878D82A}">
                    <a16:rowId xmlns:a16="http://schemas.microsoft.com/office/drawing/2014/main" val="3998288952"/>
                  </a:ext>
                </a:extLst>
              </a:tr>
              <a:tr h="302978">
                <a:tc>
                  <a:txBody>
                    <a:bodyPr/>
                    <a:lstStyle/>
                    <a:p>
                      <a:r>
                        <a:rPr lang="fr-BE" sz="1400" dirty="0" err="1">
                          <a:solidFill>
                            <a:srgbClr val="9F059F"/>
                          </a:solidFill>
                        </a:rPr>
                        <a:t>Comp</a:t>
                      </a:r>
                      <a:r>
                        <a:rPr lang="fr-BE" sz="1400" dirty="0">
                          <a:solidFill>
                            <a:srgbClr val="9F059F"/>
                          </a:solidFill>
                        </a:rPr>
                        <a:t>. 1</a:t>
                      </a:r>
                    </a:p>
                  </a:txBody>
                  <a:tcPr/>
                </a:tc>
                <a:tc>
                  <a:txBody>
                    <a:bodyPr/>
                    <a:lstStyle/>
                    <a:p>
                      <a:r>
                        <a:rPr lang="fr-BE" sz="1400" dirty="0"/>
                        <a:t>90%</a:t>
                      </a:r>
                    </a:p>
                  </a:txBody>
                  <a:tcPr/>
                </a:tc>
                <a:tc>
                  <a:txBody>
                    <a:bodyPr/>
                    <a:lstStyle/>
                    <a:p>
                      <a:r>
                        <a:rPr lang="fr-BE" sz="1400" dirty="0"/>
                        <a:t>90%</a:t>
                      </a:r>
                    </a:p>
                  </a:txBody>
                  <a:tcPr/>
                </a:tc>
                <a:tc>
                  <a:txBody>
                    <a:bodyPr/>
                    <a:lstStyle/>
                    <a:p>
                      <a:r>
                        <a:rPr lang="fr-BE" sz="1400" dirty="0"/>
                        <a:t>90%</a:t>
                      </a:r>
                    </a:p>
                  </a:txBody>
                  <a:tcPr/>
                </a:tc>
                <a:extLst>
                  <a:ext uri="{0D108BD9-81ED-4DB2-BD59-A6C34878D82A}">
                    <a16:rowId xmlns:a16="http://schemas.microsoft.com/office/drawing/2014/main" val="208673672"/>
                  </a:ext>
                </a:extLst>
              </a:tr>
              <a:tr h="286210">
                <a:tc>
                  <a:txBody>
                    <a:bodyPr/>
                    <a:lstStyle/>
                    <a:p>
                      <a:r>
                        <a:rPr lang="fr-BE" sz="1400" dirty="0" err="1">
                          <a:solidFill>
                            <a:srgbClr val="9F059F"/>
                          </a:solidFill>
                        </a:rPr>
                        <a:t>Comp</a:t>
                      </a:r>
                      <a:r>
                        <a:rPr lang="fr-BE" sz="1400" dirty="0">
                          <a:solidFill>
                            <a:srgbClr val="9F059F"/>
                          </a:solidFill>
                        </a:rPr>
                        <a:t>.</a:t>
                      </a:r>
                      <a:r>
                        <a:rPr lang="fr-BE" sz="1400" baseline="0" dirty="0">
                          <a:solidFill>
                            <a:srgbClr val="9F059F"/>
                          </a:solidFill>
                        </a:rPr>
                        <a:t> 2</a:t>
                      </a:r>
                    </a:p>
                    <a:p>
                      <a:r>
                        <a:rPr lang="fr-BE" sz="1200" baseline="0" dirty="0">
                          <a:solidFill>
                            <a:srgbClr val="9F059F"/>
                          </a:solidFill>
                        </a:rPr>
                        <a:t>(Skin Sens)</a:t>
                      </a:r>
                      <a:endParaRPr lang="fr-BE" sz="1200" dirty="0">
                        <a:solidFill>
                          <a:srgbClr val="9F059F"/>
                        </a:solidFill>
                      </a:endParaRPr>
                    </a:p>
                  </a:txBody>
                  <a:tcPr/>
                </a:tc>
                <a:tc>
                  <a:txBody>
                    <a:bodyPr/>
                    <a:lstStyle/>
                    <a:p>
                      <a:r>
                        <a:rPr lang="fr-BE" sz="1400" dirty="0"/>
                        <a:t>7%</a:t>
                      </a:r>
                    </a:p>
                  </a:txBody>
                  <a:tcPr/>
                </a:tc>
                <a:tc>
                  <a:txBody>
                    <a:bodyPr/>
                    <a:lstStyle/>
                    <a:p>
                      <a:r>
                        <a:rPr lang="fr-BE" sz="1400" dirty="0"/>
                        <a:t>9%</a:t>
                      </a:r>
                    </a:p>
                  </a:txBody>
                  <a:tcPr/>
                </a:tc>
                <a:tc>
                  <a:txBody>
                    <a:bodyPr/>
                    <a:lstStyle/>
                    <a:p>
                      <a:r>
                        <a:rPr lang="fr-BE" sz="1400" dirty="0"/>
                        <a:t>5%</a:t>
                      </a:r>
                    </a:p>
                  </a:txBody>
                  <a:tcPr/>
                </a:tc>
                <a:extLst>
                  <a:ext uri="{0D108BD9-81ED-4DB2-BD59-A6C34878D82A}">
                    <a16:rowId xmlns:a16="http://schemas.microsoft.com/office/drawing/2014/main" val="3792811752"/>
                  </a:ext>
                </a:extLst>
              </a:tr>
              <a:tr h="341450">
                <a:tc>
                  <a:txBody>
                    <a:bodyPr/>
                    <a:lstStyle/>
                    <a:p>
                      <a:r>
                        <a:rPr lang="fr-BE" sz="1400" dirty="0" err="1">
                          <a:solidFill>
                            <a:srgbClr val="9F059F"/>
                          </a:solidFill>
                        </a:rPr>
                        <a:t>Comp</a:t>
                      </a:r>
                      <a:r>
                        <a:rPr lang="fr-BE" sz="1400" dirty="0">
                          <a:solidFill>
                            <a:srgbClr val="9F059F"/>
                          </a:solidFill>
                        </a:rPr>
                        <a:t>. 3</a:t>
                      </a:r>
                    </a:p>
                    <a:p>
                      <a:r>
                        <a:rPr lang="fr-BE" sz="1200" dirty="0">
                          <a:solidFill>
                            <a:srgbClr val="9F059F"/>
                          </a:solidFill>
                        </a:rPr>
                        <a:t>(Skin Sens)</a:t>
                      </a:r>
                    </a:p>
                  </a:txBody>
                  <a:tcPr/>
                </a:tc>
                <a:tc>
                  <a:txBody>
                    <a:bodyPr/>
                    <a:lstStyle/>
                    <a:p>
                      <a:r>
                        <a:rPr lang="fr-BE" sz="1400" dirty="0"/>
                        <a:t>3%</a:t>
                      </a:r>
                    </a:p>
                  </a:txBody>
                  <a:tcPr/>
                </a:tc>
                <a:tc>
                  <a:txBody>
                    <a:bodyPr/>
                    <a:lstStyle/>
                    <a:p>
                      <a:r>
                        <a:rPr lang="fr-BE" sz="1400" dirty="0"/>
                        <a:t>1%</a:t>
                      </a:r>
                    </a:p>
                  </a:txBody>
                  <a:tcPr/>
                </a:tc>
                <a:tc>
                  <a:txBody>
                    <a:bodyPr/>
                    <a:lstStyle/>
                    <a:p>
                      <a:r>
                        <a:rPr lang="fr-BE" sz="1400" dirty="0"/>
                        <a:t>5%</a:t>
                      </a:r>
                    </a:p>
                  </a:txBody>
                  <a:tcPr/>
                </a:tc>
                <a:extLst>
                  <a:ext uri="{0D108BD9-81ED-4DB2-BD59-A6C34878D82A}">
                    <a16:rowId xmlns:a16="http://schemas.microsoft.com/office/drawing/2014/main" val="3003275101"/>
                  </a:ext>
                </a:extLst>
              </a:tr>
              <a:tr h="370840">
                <a:tc>
                  <a:txBody>
                    <a:bodyPr/>
                    <a:lstStyle/>
                    <a:p>
                      <a:r>
                        <a:rPr lang="fr-BE" sz="1400" dirty="0" err="1">
                          <a:solidFill>
                            <a:schemeClr val="tx1"/>
                          </a:solidFill>
                        </a:rPr>
                        <a:t>Classific</a:t>
                      </a:r>
                      <a:r>
                        <a:rPr lang="fr-BE" sz="1400" dirty="0">
                          <a:solidFill>
                            <a:schemeClr val="tx1"/>
                          </a:solidFill>
                        </a:rPr>
                        <a:t>.</a:t>
                      </a:r>
                    </a:p>
                  </a:txBody>
                  <a:tcPr/>
                </a:tc>
                <a:tc>
                  <a:txBody>
                    <a:bodyPr/>
                    <a:lstStyle/>
                    <a:p>
                      <a:r>
                        <a:rPr lang="fr-BE" sz="1400" dirty="0">
                          <a:solidFill>
                            <a:srgbClr val="9F059F"/>
                          </a:solidFill>
                        </a:rPr>
                        <a:t>Skin</a:t>
                      </a:r>
                      <a:r>
                        <a:rPr lang="fr-BE" sz="1400" baseline="0" dirty="0">
                          <a:solidFill>
                            <a:srgbClr val="9F059F"/>
                          </a:solidFill>
                        </a:rPr>
                        <a:t> Sens.</a:t>
                      </a:r>
                      <a:endParaRPr lang="fr-BE" sz="1400" dirty="0">
                        <a:solidFill>
                          <a:srgbClr val="9F059F"/>
                        </a:solidFill>
                      </a:endParaRPr>
                    </a:p>
                  </a:txBody>
                  <a:tcPr/>
                </a:tc>
                <a:tc>
                  <a:txBody>
                    <a:bodyPr/>
                    <a:lstStyle/>
                    <a:p>
                      <a:r>
                        <a:rPr lang="fr-BE" sz="1400" dirty="0">
                          <a:solidFill>
                            <a:srgbClr val="9F059F"/>
                          </a:solidFill>
                        </a:rPr>
                        <a:t>Skin Sens.</a:t>
                      </a:r>
                      <a:r>
                        <a:rPr lang="fr-BE" sz="1400" baseline="0" dirty="0">
                          <a:solidFill>
                            <a:srgbClr val="9F059F"/>
                          </a:solidFill>
                        </a:rPr>
                        <a:t> </a:t>
                      </a:r>
                      <a:endParaRPr lang="fr-BE" sz="1400" dirty="0">
                        <a:solidFill>
                          <a:srgbClr val="9F059F"/>
                        </a:solidFill>
                      </a:endParaRPr>
                    </a:p>
                  </a:txBody>
                  <a:tcPr/>
                </a:tc>
                <a:tc>
                  <a:txBody>
                    <a:bodyPr/>
                    <a:lstStyle/>
                    <a:p>
                      <a:r>
                        <a:rPr lang="fr-BE" sz="1400" dirty="0">
                          <a:solidFill>
                            <a:srgbClr val="9F059F"/>
                          </a:solidFill>
                        </a:rPr>
                        <a:t>Skin</a:t>
                      </a:r>
                      <a:r>
                        <a:rPr lang="fr-BE" sz="1400" baseline="0" dirty="0">
                          <a:solidFill>
                            <a:srgbClr val="9F059F"/>
                          </a:solidFill>
                        </a:rPr>
                        <a:t> Sens.</a:t>
                      </a:r>
                      <a:endParaRPr lang="fr-BE" sz="1400" dirty="0">
                        <a:solidFill>
                          <a:srgbClr val="9F059F"/>
                        </a:solidFill>
                      </a:endParaRPr>
                    </a:p>
                  </a:txBody>
                  <a:tcPr/>
                </a:tc>
                <a:extLst>
                  <a:ext uri="{0D108BD9-81ED-4DB2-BD59-A6C34878D82A}">
                    <a16:rowId xmlns:a16="http://schemas.microsoft.com/office/drawing/2014/main" val="309665206"/>
                  </a:ext>
                </a:extLst>
              </a:tr>
            </a:tbl>
          </a:graphicData>
        </a:graphic>
      </p:graphicFrame>
      <p:cxnSp>
        <p:nvCxnSpPr>
          <p:cNvPr id="24" name="Straight Connector 23"/>
          <p:cNvCxnSpPr/>
          <p:nvPr/>
        </p:nvCxnSpPr>
        <p:spPr bwMode="auto">
          <a:xfrm flipV="1">
            <a:off x="3208287" y="2564904"/>
            <a:ext cx="2011785" cy="1572010"/>
          </a:xfrm>
          <a:prstGeom prst="line">
            <a:avLst/>
          </a:prstGeom>
          <a:noFill/>
          <a:ln w="38100" cap="flat" cmpd="sng" algn="ctr">
            <a:solidFill>
              <a:srgbClr val="9F059F"/>
            </a:solidFill>
            <a:prstDash val="solid"/>
            <a:round/>
            <a:headEnd type="none" w="med" len="med"/>
            <a:tailEnd type="none" w="med" len="med"/>
          </a:ln>
          <a:effectLst/>
        </p:spPr>
      </p:cxnSp>
      <p:sp>
        <p:nvSpPr>
          <p:cNvPr id="26" name="Rectangle 25"/>
          <p:cNvSpPr/>
          <p:nvPr/>
        </p:nvSpPr>
        <p:spPr>
          <a:xfrm>
            <a:off x="5220072" y="1340769"/>
            <a:ext cx="1951252" cy="2582254"/>
          </a:xfrm>
          <a:prstGeom prst="rect">
            <a:avLst/>
          </a:prstGeom>
          <a:noFill/>
          <a:ln w="28575">
            <a:solidFill>
              <a:srgbClr val="9F059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7" name="TextBox 26"/>
          <p:cNvSpPr txBox="1"/>
          <p:nvPr/>
        </p:nvSpPr>
        <p:spPr>
          <a:xfrm>
            <a:off x="6012160" y="5013176"/>
            <a:ext cx="3131840" cy="1815882"/>
          </a:xfrm>
          <a:prstGeom prst="rect">
            <a:avLst/>
          </a:prstGeom>
          <a:solidFill>
            <a:schemeClr val="bg1"/>
          </a:solidFill>
        </p:spPr>
        <p:txBody>
          <a:bodyPr wrap="square" rtlCol="0">
            <a:spAutoFit/>
          </a:bodyPr>
          <a:lstStyle/>
          <a:p>
            <a:r>
              <a:rPr lang="fr-BE" sz="1400" b="0" dirty="0">
                <a:solidFill>
                  <a:srgbClr val="0F5494"/>
                </a:solidFill>
              </a:rPr>
              <a:t>&gt;= 1 - &lt; 10%</a:t>
            </a:r>
          </a:p>
          <a:p>
            <a:r>
              <a:rPr lang="fr-BE" sz="1400" b="0" dirty="0">
                <a:solidFill>
                  <a:srgbClr val="0F5494"/>
                </a:solidFill>
              </a:rPr>
              <a:t>Max </a:t>
            </a:r>
            <a:r>
              <a:rPr lang="fr-BE" sz="1400" b="0" dirty="0" err="1">
                <a:solidFill>
                  <a:srgbClr val="0F5494"/>
                </a:solidFill>
              </a:rPr>
              <a:t>width</a:t>
            </a:r>
            <a:r>
              <a:rPr lang="fr-BE" sz="1400" b="0" dirty="0">
                <a:solidFill>
                  <a:srgbClr val="0F5494"/>
                </a:solidFill>
              </a:rPr>
              <a:t> = 1% unit (Table 3.4.1.)</a:t>
            </a:r>
          </a:p>
          <a:p>
            <a:endParaRPr lang="fr-BE" sz="1400" b="0" dirty="0">
              <a:solidFill>
                <a:srgbClr val="0F5494"/>
              </a:solidFill>
              <a:sym typeface="Wingdings" panose="05000000000000000000" pitchFamily="2" charset="2"/>
            </a:endParaRPr>
          </a:p>
          <a:p>
            <a:pPr marL="285750" indent="-285750">
              <a:buFont typeface="Wingdings" panose="05000000000000000000" pitchFamily="2" charset="2"/>
              <a:buChar char="è"/>
            </a:pPr>
            <a:r>
              <a:rPr lang="fr-BE" sz="1400" b="0" dirty="0">
                <a:solidFill>
                  <a:srgbClr val="0F5494"/>
                </a:solidFill>
                <a:sym typeface="Wingdings" panose="05000000000000000000" pitchFamily="2" charset="2"/>
              </a:rPr>
              <a:t>3 </a:t>
            </a:r>
            <a:r>
              <a:rPr lang="fr-BE" sz="1400" b="0" dirty="0" err="1">
                <a:solidFill>
                  <a:srgbClr val="0F5494"/>
                </a:solidFill>
                <a:sym typeface="Wingdings" panose="05000000000000000000" pitchFamily="2" charset="2"/>
              </a:rPr>
              <a:t>different</a:t>
            </a:r>
            <a:r>
              <a:rPr lang="fr-BE" sz="1400" b="0" dirty="0">
                <a:solidFill>
                  <a:srgbClr val="0F5494"/>
                </a:solidFill>
                <a:sym typeface="Wingdings" panose="05000000000000000000" pitchFamily="2" charset="2"/>
              </a:rPr>
              <a:t> </a:t>
            </a:r>
            <a:r>
              <a:rPr lang="fr-BE" sz="1400" b="0" dirty="0" err="1">
                <a:solidFill>
                  <a:srgbClr val="0F5494"/>
                </a:solidFill>
                <a:sym typeface="Wingdings" panose="05000000000000000000" pitchFamily="2" charset="2"/>
              </a:rPr>
              <a:t>MiMs</a:t>
            </a:r>
            <a:r>
              <a:rPr lang="fr-BE" sz="1400" b="0" dirty="0">
                <a:solidFill>
                  <a:srgbClr val="0F5494"/>
                </a:solidFill>
                <a:sym typeface="Wingdings" panose="05000000000000000000" pitchFamily="2" charset="2"/>
              </a:rPr>
              <a:t> </a:t>
            </a:r>
            <a:r>
              <a:rPr lang="fr-BE" sz="1400" b="0" dirty="0" err="1">
                <a:solidFill>
                  <a:srgbClr val="0F5494"/>
                </a:solidFill>
                <a:sym typeface="Wingdings" panose="05000000000000000000" pitchFamily="2" charset="2"/>
              </a:rPr>
              <a:t>following</a:t>
            </a:r>
            <a:r>
              <a:rPr lang="fr-BE" sz="1400" b="0" dirty="0">
                <a:solidFill>
                  <a:srgbClr val="0F5494"/>
                </a:solidFill>
                <a:sym typeface="Wingdings" panose="05000000000000000000" pitchFamily="2" charset="2"/>
              </a:rPr>
              <a:t> </a:t>
            </a:r>
            <a:r>
              <a:rPr lang="fr-BE" sz="1400" b="0" dirty="0" err="1">
                <a:solidFill>
                  <a:srgbClr val="0F5494"/>
                </a:solidFill>
                <a:sym typeface="Wingdings" panose="05000000000000000000" pitchFamily="2" charset="2"/>
              </a:rPr>
              <a:t>Annex</a:t>
            </a:r>
            <a:r>
              <a:rPr lang="fr-BE" sz="1400" b="0" dirty="0">
                <a:solidFill>
                  <a:srgbClr val="0F5494"/>
                </a:solidFill>
                <a:sym typeface="Wingdings" panose="05000000000000000000" pitchFamily="2" charset="2"/>
              </a:rPr>
              <a:t> VIII</a:t>
            </a:r>
          </a:p>
          <a:p>
            <a:pPr marL="285750" indent="-285750">
              <a:buFont typeface="Wingdings" panose="05000000000000000000" pitchFamily="2" charset="2"/>
              <a:buChar char="è"/>
            </a:pPr>
            <a:endParaRPr lang="fr-BE" sz="1400" b="0" dirty="0">
              <a:solidFill>
                <a:srgbClr val="0F5494"/>
              </a:solidFill>
              <a:sym typeface="Wingdings" panose="05000000000000000000" pitchFamily="2" charset="2"/>
            </a:endParaRPr>
          </a:p>
          <a:p>
            <a:pPr marL="285750" indent="-285750">
              <a:buFont typeface="Wingdings" panose="05000000000000000000" pitchFamily="2" charset="2"/>
              <a:buChar char="è"/>
            </a:pPr>
            <a:endParaRPr lang="fr-BE" sz="1400" b="0" dirty="0">
              <a:solidFill>
                <a:srgbClr val="0F5494"/>
              </a:solidFill>
            </a:endParaRPr>
          </a:p>
        </p:txBody>
      </p:sp>
      <p:sp>
        <p:nvSpPr>
          <p:cNvPr id="28" name="Right Brace 27"/>
          <p:cNvSpPr/>
          <p:nvPr/>
        </p:nvSpPr>
        <p:spPr bwMode="auto">
          <a:xfrm>
            <a:off x="5724128" y="5301208"/>
            <a:ext cx="144016" cy="936104"/>
          </a:xfrm>
          <a:prstGeom prst="rightBrac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7600" b="1" i="0" u="none" strike="noStrike" cap="none" normalizeH="0" baseline="0">
              <a:ln>
                <a:noFill/>
              </a:ln>
              <a:solidFill>
                <a:srgbClr val="FFD624"/>
              </a:solidFill>
              <a:effectLst/>
              <a:latin typeface="Verdana" pitchFamily="34" charset="0"/>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32</a:t>
            </a:fld>
            <a:endParaRPr lang="en-GB" dirty="0"/>
          </a:p>
        </p:txBody>
      </p:sp>
    </p:spTree>
    <p:extLst>
      <p:ext uri="{BB962C8B-B14F-4D97-AF65-F5344CB8AC3E}">
        <p14:creationId xmlns:p14="http://schemas.microsoft.com/office/powerpoint/2010/main" val="1125041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36625"/>
          </a:xfrm>
        </p:spPr>
        <p:txBody>
          <a:bodyPr/>
          <a:lstStyle/>
          <a:p>
            <a:r>
              <a:rPr lang="fr-BE" dirty="0">
                <a:solidFill>
                  <a:srgbClr val="00B050"/>
                </a:solidFill>
              </a:rPr>
              <a:t>Interchangeable component group</a:t>
            </a:r>
          </a:p>
        </p:txBody>
      </p:sp>
      <p:sp>
        <p:nvSpPr>
          <p:cNvPr id="8" name="Rectangle 2"/>
          <p:cNvSpPr>
            <a:spLocks noChangeArrowheads="1"/>
          </p:cNvSpPr>
          <p:nvPr/>
        </p:nvSpPr>
        <p:spPr bwMode="auto">
          <a:xfrm>
            <a:off x="369876" y="1125265"/>
            <a:ext cx="8280920" cy="224676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lang="en-GB" altLang="fr-FR" sz="1600" b="0" i="1" dirty="0">
                <a:solidFill>
                  <a:srgbClr val="00B050"/>
                </a:solidFill>
                <a:latin typeface="+mn-lt"/>
              </a:rPr>
              <a:t>3.2.4 Interchangeable component group (‘ICG’)</a:t>
            </a:r>
            <a:endParaRPr lang="fr-BE" altLang="fr-FR" sz="1600" b="0" i="1" dirty="0">
              <a:solidFill>
                <a:srgbClr val="00B050"/>
              </a:solidFill>
              <a:latin typeface="+mn-lt"/>
            </a:endParaRPr>
          </a:p>
          <a:p>
            <a:pPr marL="0" marR="0" lvl="0" indent="0" algn="l" defTabSz="914400" rtl="0" eaLnBrk="0" fontAlgn="base" latinLnBrk="0" hangingPunct="0">
              <a:lnSpc>
                <a:spcPct val="100000"/>
              </a:lnSpc>
              <a:spcBef>
                <a:spcPts val="600"/>
              </a:spcBef>
              <a:spcAft>
                <a:spcPct val="0"/>
              </a:spcAft>
              <a:buClrTx/>
              <a:buSzTx/>
              <a:buFontTx/>
              <a:buNone/>
              <a:tabLst/>
            </a:pPr>
            <a:r>
              <a:rPr lang="en-GB" altLang="fr-FR" sz="1400" u="sng" dirty="0">
                <a:solidFill>
                  <a:srgbClr val="0F5494"/>
                </a:solidFill>
                <a:latin typeface="+mn-lt"/>
              </a:rPr>
              <a:t>Two or more components </a:t>
            </a:r>
            <a:r>
              <a:rPr lang="en-GB" altLang="fr-FR" sz="1400" b="0" dirty="0">
                <a:solidFill>
                  <a:srgbClr val="0F5494"/>
                </a:solidFill>
                <a:latin typeface="+mn-lt"/>
              </a:rPr>
              <a:t>which in relation to each other comply with the criteria set out in Section 3.2.5.2,, </a:t>
            </a:r>
            <a:r>
              <a:rPr lang="en-GB" altLang="fr-FR" sz="1400" u="sng" dirty="0">
                <a:solidFill>
                  <a:srgbClr val="0F5494"/>
                </a:solidFill>
                <a:latin typeface="+mn-lt"/>
              </a:rPr>
              <a:t>may</a:t>
            </a:r>
            <a:r>
              <a:rPr lang="en-GB" altLang="fr-FR" sz="1400" b="0" dirty="0">
                <a:solidFill>
                  <a:srgbClr val="0F5494"/>
                </a:solidFill>
                <a:latin typeface="+mn-lt"/>
              </a:rPr>
              <a:t>, for the purposes of this Annex, </a:t>
            </a:r>
            <a:r>
              <a:rPr lang="en-GB" altLang="fr-FR" sz="1400" u="sng" dirty="0">
                <a:solidFill>
                  <a:srgbClr val="0F5494"/>
                </a:solidFill>
                <a:latin typeface="+mn-lt"/>
              </a:rPr>
              <a:t>be referred to as mutually interchangeable components</a:t>
            </a:r>
            <a:r>
              <a:rPr lang="en-GB" altLang="fr-FR" sz="1400" dirty="0">
                <a:solidFill>
                  <a:srgbClr val="0F5494"/>
                </a:solidFill>
                <a:latin typeface="+mn-lt"/>
              </a:rPr>
              <a:t>.</a:t>
            </a:r>
            <a:r>
              <a:rPr lang="en-GB" altLang="fr-FR" sz="1400" b="0" dirty="0">
                <a:solidFill>
                  <a:srgbClr val="0F5494"/>
                </a:solidFill>
                <a:latin typeface="+mn-lt"/>
              </a:rPr>
              <a:t> Mutually interchangeable components shall be and represented in the same ICG. </a:t>
            </a:r>
            <a:endParaRPr lang="fr-BE" altLang="fr-FR" sz="1400" b="0" dirty="0">
              <a:solidFill>
                <a:srgbClr val="0F5494"/>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fr-FR" sz="1400" b="0" dirty="0">
                <a:solidFill>
                  <a:srgbClr val="0F5494"/>
                </a:solidFill>
                <a:latin typeface="+mn-lt"/>
              </a:rPr>
              <a:t>Each interchangeable component shall be identified in accordance with section 3.2.1 or 3.2.2, as applicable. </a:t>
            </a:r>
            <a:endParaRPr lang="fr-BE" altLang="fr-FR" sz="1400" b="0" dirty="0">
              <a:solidFill>
                <a:srgbClr val="0F5494"/>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sz="1400" b="0" dirty="0">
              <a:solidFill>
                <a:srgbClr val="0F5494"/>
              </a:solidFill>
              <a:latin typeface="+mn-lt"/>
            </a:endParaRPr>
          </a:p>
          <a:p>
            <a:pPr marL="0" marR="0" lvl="0" indent="0" algn="l" defTabSz="914400" rtl="0" eaLnBrk="0" fontAlgn="base" latinLnBrk="0" hangingPunct="0">
              <a:lnSpc>
                <a:spcPct val="100000"/>
              </a:lnSpc>
              <a:spcBef>
                <a:spcPts val="600"/>
              </a:spcBef>
              <a:spcAft>
                <a:spcPct val="0"/>
              </a:spcAft>
              <a:buClrTx/>
              <a:buSzTx/>
              <a:buFontTx/>
              <a:buNone/>
              <a:tabLst/>
            </a:pPr>
            <a:r>
              <a:rPr lang="en-GB" altLang="fr-FR" sz="1600" b="0" i="1" dirty="0">
                <a:solidFill>
                  <a:srgbClr val="00B050"/>
                </a:solidFill>
                <a:latin typeface="+mn-lt"/>
              </a:rPr>
              <a:t>3.2.5. Conditions for components to be mutually interchangeable </a:t>
            </a:r>
            <a:endParaRPr lang="fr-BE" altLang="fr-FR" sz="1600" b="0" i="1" dirty="0">
              <a:solidFill>
                <a:srgbClr val="00B050"/>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846044219"/>
              </p:ext>
            </p:extLst>
          </p:nvPr>
        </p:nvGraphicFramePr>
        <p:xfrm>
          <a:off x="483115" y="3429000"/>
          <a:ext cx="8136904" cy="2900680"/>
        </p:xfrm>
        <a:graphic>
          <a:graphicData uri="http://schemas.openxmlformats.org/drawingml/2006/table">
            <a:tbl>
              <a:tblPr firstRow="1" bandRow="1">
                <a:tableStyleId>{10A1B5D5-9B99-4C35-A422-299274C87663}</a:tableStyleId>
              </a:tblPr>
              <a:tblGrid>
                <a:gridCol w="4068452">
                  <a:extLst>
                    <a:ext uri="{9D8B030D-6E8A-4147-A177-3AD203B41FA5}">
                      <a16:colId xmlns:a16="http://schemas.microsoft.com/office/drawing/2014/main" val="1676401895"/>
                    </a:ext>
                  </a:extLst>
                </a:gridCol>
                <a:gridCol w="4068452">
                  <a:extLst>
                    <a:ext uri="{9D8B030D-6E8A-4147-A177-3AD203B41FA5}">
                      <a16:colId xmlns:a16="http://schemas.microsoft.com/office/drawing/2014/main" val="3789608630"/>
                    </a:ext>
                  </a:extLst>
                </a:gridCol>
              </a:tblGrid>
              <a:tr h="370840">
                <a:tc>
                  <a:txBody>
                    <a:bodyPr/>
                    <a:lstStyle/>
                    <a:p>
                      <a:r>
                        <a:rPr lang="fr-BE" sz="1400" dirty="0" err="1"/>
                        <a:t>Text</a:t>
                      </a:r>
                      <a:r>
                        <a:rPr lang="fr-BE" sz="1400" dirty="0"/>
                        <a:t> version 6 </a:t>
                      </a:r>
                      <a:r>
                        <a:rPr lang="fr-BE" sz="1400" dirty="0" err="1"/>
                        <a:t>November</a:t>
                      </a:r>
                      <a:r>
                        <a:rPr lang="fr-BE" sz="1400" dirty="0"/>
                        <a:t> 2019</a:t>
                      </a:r>
                    </a:p>
                  </a:txBody>
                  <a:tcPr/>
                </a:tc>
                <a:tc>
                  <a:txBody>
                    <a:bodyPr/>
                    <a:lstStyle/>
                    <a:p>
                      <a:r>
                        <a:rPr lang="fr-BE" sz="1400" dirty="0" err="1"/>
                        <a:t>Text</a:t>
                      </a:r>
                      <a:r>
                        <a:rPr lang="fr-BE" sz="1400" dirty="0"/>
                        <a:t> version 15 </a:t>
                      </a:r>
                      <a:r>
                        <a:rPr lang="fr-BE" sz="1400" dirty="0" err="1"/>
                        <a:t>January</a:t>
                      </a:r>
                      <a:r>
                        <a:rPr lang="fr-BE" sz="1400" baseline="0" dirty="0"/>
                        <a:t> 2020</a:t>
                      </a:r>
                      <a:endParaRPr lang="fr-BE" sz="1400" dirty="0"/>
                    </a:p>
                  </a:txBody>
                  <a:tcPr/>
                </a:tc>
                <a:extLst>
                  <a:ext uri="{0D108BD9-81ED-4DB2-BD59-A6C34878D82A}">
                    <a16:rowId xmlns:a16="http://schemas.microsoft.com/office/drawing/2014/main" val="3259193752"/>
                  </a:ext>
                </a:extLst>
              </a:tr>
              <a:tr h="370840">
                <a:tc>
                  <a:txBody>
                    <a:bodyPr/>
                    <a:lstStyle/>
                    <a:p>
                      <a:r>
                        <a:rPr lang="fr-BE" sz="1400" dirty="0">
                          <a:solidFill>
                            <a:srgbClr val="0F5494"/>
                          </a:solidFill>
                        </a:rPr>
                        <a:t>Interchangeable</a:t>
                      </a:r>
                      <a:r>
                        <a:rPr lang="fr-BE" sz="1400" baseline="0" dirty="0">
                          <a:solidFill>
                            <a:srgbClr val="0F5494"/>
                          </a:solidFill>
                        </a:rPr>
                        <a:t> components: </a:t>
                      </a:r>
                    </a:p>
                    <a:p>
                      <a:pPr marL="285750" indent="-285750">
                        <a:buFontTx/>
                        <a:buChar char="-"/>
                      </a:pPr>
                      <a:r>
                        <a:rPr lang="fr-BE" sz="1400" baseline="0" dirty="0" err="1">
                          <a:solidFill>
                            <a:srgbClr val="0F5494"/>
                          </a:solidFill>
                        </a:rPr>
                        <a:t>Same</a:t>
                      </a:r>
                      <a:r>
                        <a:rPr lang="fr-BE" sz="1400" baseline="0" dirty="0">
                          <a:solidFill>
                            <a:srgbClr val="0F5494"/>
                          </a:solidFill>
                        </a:rPr>
                        <a:t> </a:t>
                      </a:r>
                      <a:r>
                        <a:rPr lang="fr-BE" sz="1400" baseline="0" dirty="0" err="1">
                          <a:solidFill>
                            <a:srgbClr val="0F5494"/>
                          </a:solidFill>
                        </a:rPr>
                        <a:t>hazard</a:t>
                      </a:r>
                      <a:r>
                        <a:rPr lang="fr-BE" sz="1400" baseline="0" dirty="0">
                          <a:solidFill>
                            <a:srgbClr val="0F5494"/>
                          </a:solidFill>
                        </a:rPr>
                        <a:t> classification</a:t>
                      </a:r>
                    </a:p>
                    <a:p>
                      <a:pPr marL="285750" indent="-285750">
                        <a:buFontTx/>
                        <a:buChar char="-"/>
                      </a:pPr>
                      <a:r>
                        <a:rPr lang="fr-BE" sz="1400" baseline="0" dirty="0" err="1">
                          <a:solidFill>
                            <a:srgbClr val="0F5494"/>
                          </a:solidFill>
                        </a:rPr>
                        <a:t>Same</a:t>
                      </a:r>
                      <a:r>
                        <a:rPr lang="fr-BE" sz="1400" baseline="0" dirty="0">
                          <a:solidFill>
                            <a:srgbClr val="0F5494"/>
                          </a:solidFill>
                        </a:rPr>
                        <a:t> or </a:t>
                      </a:r>
                      <a:r>
                        <a:rPr lang="fr-BE" sz="1400" baseline="0" dirty="0" err="1">
                          <a:solidFill>
                            <a:srgbClr val="0F5494"/>
                          </a:solidFill>
                        </a:rPr>
                        <a:t>very</a:t>
                      </a:r>
                      <a:r>
                        <a:rPr lang="fr-BE" sz="1400" baseline="0" dirty="0">
                          <a:solidFill>
                            <a:srgbClr val="0F5494"/>
                          </a:solidFill>
                        </a:rPr>
                        <a:t> </a:t>
                      </a:r>
                      <a:r>
                        <a:rPr lang="fr-BE" sz="1400" baseline="0" dirty="0" err="1">
                          <a:solidFill>
                            <a:srgbClr val="0F5494"/>
                          </a:solidFill>
                        </a:rPr>
                        <a:t>similar</a:t>
                      </a:r>
                      <a:r>
                        <a:rPr lang="fr-BE" sz="1400" baseline="0" dirty="0">
                          <a:solidFill>
                            <a:srgbClr val="0F5494"/>
                          </a:solidFill>
                        </a:rPr>
                        <a:t> section 11 SDS</a:t>
                      </a:r>
                      <a:endParaRPr lang="fr-BE" sz="1400" dirty="0">
                        <a:solidFill>
                          <a:srgbClr val="0F5494"/>
                        </a:solidFill>
                      </a:endParaRPr>
                    </a:p>
                  </a:txBody>
                  <a:tcPr/>
                </a:tc>
                <a:tc>
                  <a:txBody>
                    <a:bodyPr/>
                    <a:lstStyle/>
                    <a:p>
                      <a:r>
                        <a:rPr lang="fr-BE" sz="1400" dirty="0">
                          <a:solidFill>
                            <a:srgbClr val="0F5494"/>
                          </a:solidFill>
                        </a:rPr>
                        <a:t>Interchangeable components:</a:t>
                      </a:r>
                    </a:p>
                    <a:p>
                      <a:pPr marL="285750" indent="-285750">
                        <a:buFontTx/>
                        <a:buChar char="-"/>
                      </a:pPr>
                      <a:r>
                        <a:rPr lang="fr-BE" sz="1400" dirty="0" err="1">
                          <a:solidFill>
                            <a:srgbClr val="0F5494"/>
                          </a:solidFill>
                        </a:rPr>
                        <a:t>Same</a:t>
                      </a:r>
                      <a:r>
                        <a:rPr lang="fr-BE" sz="1400" baseline="0" dirty="0">
                          <a:solidFill>
                            <a:srgbClr val="0F5494"/>
                          </a:solidFill>
                        </a:rPr>
                        <a:t> </a:t>
                      </a:r>
                      <a:r>
                        <a:rPr lang="fr-BE" sz="1400" baseline="0" dirty="0" err="1">
                          <a:solidFill>
                            <a:srgbClr val="0F5494"/>
                          </a:solidFill>
                        </a:rPr>
                        <a:t>hazard</a:t>
                      </a:r>
                      <a:r>
                        <a:rPr lang="fr-BE" sz="1400" baseline="0" dirty="0">
                          <a:solidFill>
                            <a:srgbClr val="0F5494"/>
                          </a:solidFill>
                        </a:rPr>
                        <a:t> classification</a:t>
                      </a:r>
                    </a:p>
                    <a:p>
                      <a:pPr marL="285750" indent="-285750">
                        <a:buFontTx/>
                        <a:buChar char="-"/>
                      </a:pPr>
                      <a:r>
                        <a:rPr lang="fr-BE" sz="1400" baseline="0" dirty="0" err="1">
                          <a:solidFill>
                            <a:srgbClr val="FF0000"/>
                          </a:solidFill>
                        </a:rPr>
                        <a:t>Same</a:t>
                      </a:r>
                      <a:r>
                        <a:rPr lang="fr-BE" sz="1400" baseline="0" dirty="0">
                          <a:solidFill>
                            <a:srgbClr val="FF0000"/>
                          </a:solidFill>
                        </a:rPr>
                        <a:t> </a:t>
                      </a:r>
                      <a:r>
                        <a:rPr lang="fr-BE" sz="1400" baseline="0" dirty="0" err="1">
                          <a:solidFill>
                            <a:srgbClr val="FF0000"/>
                          </a:solidFill>
                        </a:rPr>
                        <a:t>technical</a:t>
                      </a:r>
                      <a:r>
                        <a:rPr lang="fr-BE" sz="1400" baseline="0" dirty="0">
                          <a:solidFill>
                            <a:srgbClr val="FF0000"/>
                          </a:solidFill>
                        </a:rPr>
                        <a:t> </a:t>
                      </a:r>
                      <a:r>
                        <a:rPr lang="fr-BE" sz="1400" baseline="0" dirty="0" err="1">
                          <a:solidFill>
                            <a:srgbClr val="FF0000"/>
                          </a:solidFill>
                        </a:rPr>
                        <a:t>function</a:t>
                      </a:r>
                      <a:endParaRPr lang="fr-BE" sz="1400" baseline="0" dirty="0">
                        <a:solidFill>
                          <a:srgbClr val="FF0000"/>
                        </a:solidFill>
                      </a:endParaRPr>
                    </a:p>
                    <a:p>
                      <a:pPr marL="285750" indent="-285750">
                        <a:buFontTx/>
                        <a:buChar char="-"/>
                      </a:pPr>
                      <a:r>
                        <a:rPr lang="fr-BE" sz="1400" baseline="0" dirty="0" err="1">
                          <a:solidFill>
                            <a:srgbClr val="FF0000"/>
                          </a:solidFill>
                        </a:rPr>
                        <a:t>Same</a:t>
                      </a:r>
                      <a:r>
                        <a:rPr lang="fr-BE" sz="1400" baseline="0" dirty="0">
                          <a:solidFill>
                            <a:srgbClr val="FF0000"/>
                          </a:solidFill>
                        </a:rPr>
                        <a:t> acute </a:t>
                      </a:r>
                      <a:r>
                        <a:rPr lang="fr-BE" sz="1400" baseline="0" dirty="0" err="1">
                          <a:solidFill>
                            <a:srgbClr val="FF0000"/>
                          </a:solidFill>
                        </a:rPr>
                        <a:t>tox</a:t>
                      </a:r>
                      <a:r>
                        <a:rPr lang="fr-BE" sz="1400" baseline="0" dirty="0">
                          <a:solidFill>
                            <a:srgbClr val="FF0000"/>
                          </a:solidFill>
                        </a:rPr>
                        <a:t> </a:t>
                      </a:r>
                      <a:r>
                        <a:rPr lang="fr-BE" sz="1400" baseline="0" dirty="0" err="1">
                          <a:solidFill>
                            <a:srgbClr val="FF0000"/>
                          </a:solidFill>
                        </a:rPr>
                        <a:t>effects</a:t>
                      </a:r>
                      <a:r>
                        <a:rPr lang="fr-BE" sz="1400" baseline="0" dirty="0">
                          <a:solidFill>
                            <a:srgbClr val="FF0000"/>
                          </a:solidFill>
                        </a:rPr>
                        <a:t>, </a:t>
                      </a:r>
                      <a:r>
                        <a:rPr lang="fr-BE" sz="1400" baseline="0" dirty="0" err="1">
                          <a:solidFill>
                            <a:srgbClr val="FF0000"/>
                          </a:solidFill>
                        </a:rPr>
                        <a:t>produced</a:t>
                      </a:r>
                      <a:r>
                        <a:rPr lang="fr-BE" sz="1400" baseline="0" dirty="0">
                          <a:solidFill>
                            <a:srgbClr val="FF0000"/>
                          </a:solidFill>
                        </a:rPr>
                        <a:t> by </a:t>
                      </a:r>
                      <a:r>
                        <a:rPr lang="fr-BE" sz="1400" baseline="0" dirty="0" err="1">
                          <a:solidFill>
                            <a:srgbClr val="FF0000"/>
                          </a:solidFill>
                        </a:rPr>
                        <a:t>same</a:t>
                      </a:r>
                      <a:r>
                        <a:rPr lang="fr-BE" sz="1400" baseline="0" dirty="0">
                          <a:solidFill>
                            <a:srgbClr val="FF0000"/>
                          </a:solidFill>
                        </a:rPr>
                        <a:t> </a:t>
                      </a:r>
                      <a:r>
                        <a:rPr lang="fr-BE" sz="1400" baseline="0" dirty="0" err="1">
                          <a:solidFill>
                            <a:srgbClr val="FF0000"/>
                          </a:solidFill>
                        </a:rPr>
                        <a:t>MoA</a:t>
                      </a:r>
                      <a:endParaRPr lang="fr-BE" sz="1400" baseline="0" dirty="0">
                        <a:solidFill>
                          <a:srgbClr val="FF0000"/>
                        </a:solidFill>
                      </a:endParaRPr>
                    </a:p>
                    <a:p>
                      <a:pPr marL="285750" indent="-285750">
                        <a:buFontTx/>
                        <a:buChar char="-"/>
                      </a:pPr>
                      <a:r>
                        <a:rPr lang="fr-BE" sz="1400" strike="sngStrike" baseline="0" dirty="0" err="1">
                          <a:solidFill>
                            <a:srgbClr val="0F5494"/>
                          </a:solidFill>
                        </a:rPr>
                        <a:t>Same</a:t>
                      </a:r>
                      <a:r>
                        <a:rPr lang="fr-BE" sz="1400" strike="sngStrike" baseline="0" dirty="0">
                          <a:solidFill>
                            <a:srgbClr val="0F5494"/>
                          </a:solidFill>
                        </a:rPr>
                        <a:t> or </a:t>
                      </a:r>
                      <a:r>
                        <a:rPr lang="fr-BE" sz="1400" strike="sngStrike" baseline="0" dirty="0" err="1">
                          <a:solidFill>
                            <a:srgbClr val="0F5494"/>
                          </a:solidFill>
                        </a:rPr>
                        <a:t>very</a:t>
                      </a:r>
                      <a:r>
                        <a:rPr lang="fr-BE" sz="1400" strike="sngStrike" baseline="0" dirty="0">
                          <a:solidFill>
                            <a:srgbClr val="0F5494"/>
                          </a:solidFill>
                        </a:rPr>
                        <a:t> </a:t>
                      </a:r>
                      <a:r>
                        <a:rPr lang="fr-BE" sz="1400" strike="sngStrike" baseline="0" dirty="0" err="1">
                          <a:solidFill>
                            <a:srgbClr val="0F5494"/>
                          </a:solidFill>
                        </a:rPr>
                        <a:t>similar</a:t>
                      </a:r>
                      <a:r>
                        <a:rPr lang="fr-BE" sz="1400" strike="sngStrike" baseline="0" dirty="0">
                          <a:solidFill>
                            <a:srgbClr val="0F5494"/>
                          </a:solidFill>
                        </a:rPr>
                        <a:t> section 11 SDS</a:t>
                      </a:r>
                    </a:p>
                  </a:txBody>
                  <a:tcPr/>
                </a:tc>
                <a:extLst>
                  <a:ext uri="{0D108BD9-81ED-4DB2-BD59-A6C34878D82A}">
                    <a16:rowId xmlns:a16="http://schemas.microsoft.com/office/drawing/2014/main" val="418772363"/>
                  </a:ext>
                </a:extLst>
              </a:tr>
              <a:tr h="370840">
                <a:tc>
                  <a:txBody>
                    <a:bodyPr/>
                    <a:lstStyle/>
                    <a:p>
                      <a:r>
                        <a:rPr lang="fr-BE" sz="1400" dirty="0">
                          <a:solidFill>
                            <a:srgbClr val="0F5494"/>
                          </a:solidFill>
                        </a:rPr>
                        <a:t>All possible final mixtures: </a:t>
                      </a:r>
                    </a:p>
                    <a:p>
                      <a:pPr marL="285750" indent="-285750">
                        <a:buFontTx/>
                        <a:buChar char="-"/>
                      </a:pPr>
                      <a:r>
                        <a:rPr lang="fr-BE" sz="1400" dirty="0" err="1">
                          <a:solidFill>
                            <a:srgbClr val="0F5494"/>
                          </a:solidFill>
                        </a:rPr>
                        <a:t>Same</a:t>
                      </a:r>
                      <a:r>
                        <a:rPr lang="fr-BE" sz="1400" dirty="0">
                          <a:solidFill>
                            <a:srgbClr val="0F5494"/>
                          </a:solidFill>
                        </a:rPr>
                        <a:t> </a:t>
                      </a:r>
                      <a:r>
                        <a:rPr lang="fr-BE" sz="1400" dirty="0" err="1">
                          <a:solidFill>
                            <a:srgbClr val="0F5494"/>
                          </a:solidFill>
                        </a:rPr>
                        <a:t>hazard</a:t>
                      </a:r>
                      <a:r>
                        <a:rPr lang="fr-BE" sz="1400" dirty="0">
                          <a:solidFill>
                            <a:srgbClr val="0F5494"/>
                          </a:solidFill>
                        </a:rPr>
                        <a:t> identification</a:t>
                      </a:r>
                    </a:p>
                    <a:p>
                      <a:pPr marL="285750" indent="-285750">
                        <a:buFontTx/>
                        <a:buChar char="-"/>
                      </a:pPr>
                      <a:r>
                        <a:rPr lang="fr-BE" sz="1400" dirty="0" err="1">
                          <a:solidFill>
                            <a:srgbClr val="0F5494"/>
                          </a:solidFill>
                        </a:rPr>
                        <a:t>Same</a:t>
                      </a:r>
                      <a:r>
                        <a:rPr lang="fr-BE" sz="1400" baseline="0" dirty="0">
                          <a:solidFill>
                            <a:srgbClr val="0F5494"/>
                          </a:solidFill>
                        </a:rPr>
                        <a:t> </a:t>
                      </a:r>
                      <a:r>
                        <a:rPr lang="fr-BE" sz="1400" baseline="0" dirty="0" err="1">
                          <a:solidFill>
                            <a:srgbClr val="0F5494"/>
                          </a:solidFill>
                        </a:rPr>
                        <a:t>additional</a:t>
                      </a:r>
                      <a:r>
                        <a:rPr lang="fr-BE" sz="1400" baseline="0" dirty="0">
                          <a:solidFill>
                            <a:srgbClr val="0F5494"/>
                          </a:solidFill>
                        </a:rPr>
                        <a:t> information in section 2 Part B</a:t>
                      </a:r>
                      <a:endParaRPr lang="fr-BE" sz="1400" dirty="0">
                        <a:solidFill>
                          <a:srgbClr val="0F5494"/>
                        </a:solidFill>
                      </a:endParaRPr>
                    </a:p>
                  </a:txBody>
                  <a:tcPr/>
                </a:tc>
                <a:tc>
                  <a:txBody>
                    <a:bodyPr/>
                    <a:lstStyle/>
                    <a:p>
                      <a:r>
                        <a:rPr lang="fr-BE" sz="1400" dirty="0">
                          <a:solidFill>
                            <a:srgbClr val="0F5494"/>
                          </a:solidFill>
                        </a:rPr>
                        <a:t>All possible final mixtures: </a:t>
                      </a:r>
                    </a:p>
                    <a:p>
                      <a:pPr marL="285750" indent="-285750">
                        <a:buFontTx/>
                        <a:buChar char="-"/>
                      </a:pPr>
                      <a:r>
                        <a:rPr lang="fr-BE" sz="1400" dirty="0" err="1">
                          <a:solidFill>
                            <a:srgbClr val="0F5494"/>
                          </a:solidFill>
                        </a:rPr>
                        <a:t>Same</a:t>
                      </a:r>
                      <a:r>
                        <a:rPr lang="fr-BE" sz="1400" dirty="0">
                          <a:solidFill>
                            <a:srgbClr val="0F5494"/>
                          </a:solidFill>
                        </a:rPr>
                        <a:t> </a:t>
                      </a:r>
                      <a:r>
                        <a:rPr lang="fr-BE" sz="1400" dirty="0" err="1">
                          <a:solidFill>
                            <a:srgbClr val="0F5494"/>
                          </a:solidFill>
                        </a:rPr>
                        <a:t>hazard</a:t>
                      </a:r>
                      <a:r>
                        <a:rPr lang="fr-BE" sz="1400" dirty="0">
                          <a:solidFill>
                            <a:srgbClr val="0F5494"/>
                          </a:solidFill>
                        </a:rPr>
                        <a:t> identification</a:t>
                      </a:r>
                    </a:p>
                    <a:p>
                      <a:pPr marL="285750" indent="-285750">
                        <a:buFontTx/>
                        <a:buChar char="-"/>
                      </a:pPr>
                      <a:r>
                        <a:rPr lang="fr-BE" sz="1400" dirty="0" err="1">
                          <a:solidFill>
                            <a:srgbClr val="0F5494"/>
                          </a:solidFill>
                        </a:rPr>
                        <a:t>Same</a:t>
                      </a:r>
                      <a:r>
                        <a:rPr lang="fr-BE" sz="1400" baseline="0" dirty="0">
                          <a:solidFill>
                            <a:srgbClr val="0F5494"/>
                          </a:solidFill>
                        </a:rPr>
                        <a:t> </a:t>
                      </a:r>
                      <a:r>
                        <a:rPr lang="fr-BE" sz="1400" baseline="0" dirty="0" err="1">
                          <a:solidFill>
                            <a:srgbClr val="0F5494"/>
                          </a:solidFill>
                        </a:rPr>
                        <a:t>additional</a:t>
                      </a:r>
                      <a:r>
                        <a:rPr lang="fr-BE" sz="1400" baseline="0" dirty="0">
                          <a:solidFill>
                            <a:srgbClr val="0F5494"/>
                          </a:solidFill>
                        </a:rPr>
                        <a:t> information in section 2 Part B</a:t>
                      </a:r>
                      <a:endParaRPr lang="fr-BE" sz="1400" dirty="0">
                        <a:solidFill>
                          <a:srgbClr val="0F5494"/>
                        </a:solidFill>
                      </a:endParaRPr>
                    </a:p>
                    <a:p>
                      <a:endParaRPr lang="fr-BE" sz="1400" dirty="0">
                        <a:solidFill>
                          <a:srgbClr val="0F5494"/>
                        </a:solidFill>
                      </a:endParaRPr>
                    </a:p>
                  </a:txBody>
                  <a:tcPr/>
                </a:tc>
                <a:extLst>
                  <a:ext uri="{0D108BD9-81ED-4DB2-BD59-A6C34878D82A}">
                    <a16:rowId xmlns:a16="http://schemas.microsoft.com/office/drawing/2014/main" val="990872114"/>
                  </a:ext>
                </a:extLst>
              </a:tr>
            </a:tbl>
          </a:graphicData>
        </a:graphic>
      </p:graphicFrame>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33</a:t>
            </a:fld>
            <a:endParaRPr lang="en-GB" dirty="0"/>
          </a:p>
        </p:txBody>
      </p:sp>
    </p:spTree>
    <p:extLst>
      <p:ext uri="{BB962C8B-B14F-4D97-AF65-F5344CB8AC3E}">
        <p14:creationId xmlns:p14="http://schemas.microsoft.com/office/powerpoint/2010/main" val="3811164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36625"/>
          </a:xfrm>
        </p:spPr>
        <p:txBody>
          <a:bodyPr/>
          <a:lstStyle/>
          <a:p>
            <a:r>
              <a:rPr lang="fr-BE" dirty="0">
                <a:solidFill>
                  <a:srgbClr val="00B050"/>
                </a:solidFill>
              </a:rPr>
              <a:t>Interchangeable component group</a:t>
            </a:r>
          </a:p>
        </p:txBody>
      </p:sp>
      <p:sp>
        <p:nvSpPr>
          <p:cNvPr id="8" name="Rectangle 2"/>
          <p:cNvSpPr>
            <a:spLocks noChangeArrowheads="1"/>
          </p:cNvSpPr>
          <p:nvPr/>
        </p:nvSpPr>
        <p:spPr bwMode="auto">
          <a:xfrm>
            <a:off x="344216" y="1412776"/>
            <a:ext cx="8280920" cy="281615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Bef>
                <a:spcPts val="600"/>
              </a:spcBef>
            </a:pPr>
            <a:r>
              <a:rPr lang="en-GB" altLang="fr-FR" sz="1600" b="0" i="1" dirty="0">
                <a:solidFill>
                  <a:srgbClr val="00B050"/>
                </a:solidFill>
              </a:rPr>
              <a:t>3.2.4.2. Conditions for components to be mutually interchangeable </a:t>
            </a:r>
          </a:p>
          <a:p>
            <a:pPr lvl="0">
              <a:spcBef>
                <a:spcPts val="600"/>
              </a:spcBef>
            </a:pPr>
            <a:endParaRPr lang="fr-BE" altLang="fr-FR" sz="1600" b="0" i="1" dirty="0">
              <a:solidFill>
                <a:srgbClr val="00B050"/>
              </a:solidFill>
            </a:endParaRPr>
          </a:p>
          <a:p>
            <a:pPr algn="just"/>
            <a:r>
              <a:rPr lang="en-GB" sz="1400" b="0" i="1" dirty="0">
                <a:solidFill>
                  <a:srgbClr val="0F5494"/>
                </a:solidFill>
                <a:latin typeface="+mj-lt"/>
              </a:rPr>
              <a:t>By way of derogation from 3.2.4.2. (a), for mutually interchangeable components classified only for skin corrosion, skin irritation, eye damage, eye irritation, aspiration toxicity, or respiratory or skin sensitisation, or a combination thereof, it suffices that only their classification for health and physical hazards (hazard class and category) is identical, provided that in addition: </a:t>
            </a:r>
            <a:endParaRPr lang="fr-BE" sz="1400" b="0" i="1" dirty="0">
              <a:solidFill>
                <a:srgbClr val="0F5494"/>
              </a:solidFill>
              <a:latin typeface="+mj-lt"/>
            </a:endParaRPr>
          </a:p>
          <a:p>
            <a:pPr lvl="0" algn="just"/>
            <a:r>
              <a:rPr lang="en-GB" sz="1400" b="0" i="1" dirty="0">
                <a:solidFill>
                  <a:srgbClr val="0F5494"/>
                </a:solidFill>
                <a:latin typeface="+mj-lt"/>
              </a:rPr>
              <a:t>- the pH of all mutually interchangeable components classified for skin corrosion, skin irritation, eye damage, or eye irritation must be either acidic, </a:t>
            </a:r>
            <a:r>
              <a:rPr lang="en-GB" sz="1400" b="0" i="1" dirty="0">
                <a:solidFill>
                  <a:srgbClr val="FF0000"/>
                </a:solidFill>
                <a:latin typeface="+mj-lt"/>
              </a:rPr>
              <a:t>neutral</a:t>
            </a:r>
            <a:r>
              <a:rPr lang="en-GB" sz="1400" b="0" i="1" dirty="0">
                <a:solidFill>
                  <a:srgbClr val="0F5494"/>
                </a:solidFill>
                <a:latin typeface="+mj-lt"/>
              </a:rPr>
              <a:t>  or alkaline, and</a:t>
            </a:r>
            <a:endParaRPr lang="fr-BE" sz="1400" b="0" i="1" dirty="0">
              <a:solidFill>
                <a:srgbClr val="0F5494"/>
              </a:solidFill>
              <a:latin typeface="+mj-lt"/>
            </a:endParaRPr>
          </a:p>
          <a:p>
            <a:pPr lvl="0" algn="just"/>
            <a:r>
              <a:rPr lang="en-GB" sz="1400" b="0" i="1" dirty="0">
                <a:solidFill>
                  <a:srgbClr val="0F5494"/>
                </a:solidFill>
                <a:latin typeface="+mj-lt"/>
              </a:rPr>
              <a:t>- a maximum of 5 interchangeable components classified for skin or respiratory sensitisation is included in the submission.  </a:t>
            </a:r>
            <a:endParaRPr lang="fr-BE" sz="1400" b="0" i="1" dirty="0">
              <a:solidFill>
                <a:srgbClr val="0F5494"/>
              </a:solidFill>
              <a:latin typeface="+mj-lt"/>
            </a:endParaRPr>
          </a:p>
          <a:p>
            <a:r>
              <a:rPr lang="en-GB" sz="1400" dirty="0">
                <a:solidFill>
                  <a:srgbClr val="0F5494"/>
                </a:solidFill>
              </a:rPr>
              <a:t> </a:t>
            </a:r>
            <a:endParaRPr lang="en-GB" altLang="fr-FR" sz="1400" b="0" dirty="0">
              <a:solidFill>
                <a:srgbClr val="0F5494"/>
              </a:solidFill>
              <a:latin typeface="+mn-lt"/>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34</a:t>
            </a:fld>
            <a:endParaRPr lang="en-GB" dirty="0"/>
          </a:p>
        </p:txBody>
      </p:sp>
    </p:spTree>
    <p:extLst>
      <p:ext uri="{BB962C8B-B14F-4D97-AF65-F5344CB8AC3E}">
        <p14:creationId xmlns:p14="http://schemas.microsoft.com/office/powerpoint/2010/main" val="1200431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936625"/>
          </a:xfrm>
        </p:spPr>
        <p:txBody>
          <a:bodyPr/>
          <a:lstStyle/>
          <a:p>
            <a:pPr algn="ctr"/>
            <a:r>
              <a:rPr lang="fr-BE" dirty="0">
                <a:solidFill>
                  <a:srgbClr val="00B050"/>
                </a:solidFill>
              </a:rPr>
              <a:t>Backup slides</a:t>
            </a: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35</a:t>
            </a:fld>
            <a:endParaRPr lang="en-GB" dirty="0"/>
          </a:p>
        </p:txBody>
      </p:sp>
    </p:spTree>
    <p:extLst>
      <p:ext uri="{BB962C8B-B14F-4D97-AF65-F5344CB8AC3E}">
        <p14:creationId xmlns:p14="http://schemas.microsoft.com/office/powerpoint/2010/main" val="2088700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08304" y="286616"/>
            <a:ext cx="1632425" cy="1446175"/>
          </a:xfrm>
          <a:prstGeom prst="rect">
            <a:avLst/>
          </a:prstGeom>
        </p:spPr>
      </p:pic>
      <p:sp>
        <p:nvSpPr>
          <p:cNvPr id="6" name="Title 1"/>
          <p:cNvSpPr>
            <a:spLocks noGrp="1"/>
          </p:cNvSpPr>
          <p:nvPr>
            <p:ph type="title"/>
          </p:nvPr>
        </p:nvSpPr>
        <p:spPr>
          <a:xfrm>
            <a:off x="395536" y="287111"/>
            <a:ext cx="8229600" cy="936625"/>
          </a:xfrm>
        </p:spPr>
        <p:txBody>
          <a:bodyPr/>
          <a:lstStyle/>
          <a:p>
            <a:pPr marL="0" indent="0"/>
            <a:r>
              <a:rPr lang="fr-BE" sz="2800" dirty="0" err="1">
                <a:solidFill>
                  <a:srgbClr val="00B050"/>
                </a:solidFill>
              </a:rPr>
              <a:t>Example</a:t>
            </a:r>
            <a:r>
              <a:rPr lang="fr-BE" sz="2800" dirty="0">
                <a:solidFill>
                  <a:srgbClr val="00B050"/>
                </a:solidFill>
              </a:rPr>
              <a:t> 1 – ‘</a:t>
            </a:r>
            <a:r>
              <a:rPr lang="fr-BE" sz="2800" dirty="0" err="1">
                <a:solidFill>
                  <a:srgbClr val="00B050"/>
                </a:solidFill>
              </a:rPr>
              <a:t>same</a:t>
            </a:r>
            <a:r>
              <a:rPr lang="fr-BE" sz="2800" dirty="0">
                <a:solidFill>
                  <a:srgbClr val="00B050"/>
                </a:solidFill>
              </a:rPr>
              <a:t>’ component, </a:t>
            </a:r>
            <a:r>
              <a:rPr lang="fr-BE" sz="2800" dirty="0" err="1">
                <a:solidFill>
                  <a:srgbClr val="00B050"/>
                </a:solidFill>
              </a:rPr>
              <a:t>different</a:t>
            </a:r>
            <a:r>
              <a:rPr lang="fr-BE" sz="2800" dirty="0">
                <a:solidFill>
                  <a:srgbClr val="00B050"/>
                </a:solidFill>
              </a:rPr>
              <a:t> </a:t>
            </a:r>
            <a:r>
              <a:rPr lang="fr-BE" sz="2800" dirty="0" err="1">
                <a:solidFill>
                  <a:srgbClr val="00B050"/>
                </a:solidFill>
              </a:rPr>
              <a:t>suppliers</a:t>
            </a:r>
            <a:r>
              <a:rPr lang="fr-BE" sz="2800" dirty="0">
                <a:solidFill>
                  <a:srgbClr val="00B050"/>
                </a:solidFill>
              </a:rPr>
              <a:t> (2)</a:t>
            </a:r>
          </a:p>
        </p:txBody>
      </p:sp>
      <p:pic>
        <p:nvPicPr>
          <p:cNvPr id="8" name="Picture 7"/>
          <p:cNvPicPr>
            <a:picLocks noChangeAspect="1"/>
          </p:cNvPicPr>
          <p:nvPr/>
        </p:nvPicPr>
        <p:blipFill>
          <a:blip r:embed="rId4"/>
          <a:stretch>
            <a:fillRect/>
          </a:stretch>
        </p:blipFill>
        <p:spPr>
          <a:xfrm>
            <a:off x="3707904" y="1988839"/>
            <a:ext cx="1914525" cy="3400425"/>
          </a:xfrm>
          <a:prstGeom prst="rect">
            <a:avLst/>
          </a:prstGeom>
        </p:spPr>
      </p:pic>
      <p:grpSp>
        <p:nvGrpSpPr>
          <p:cNvPr id="16" name="Group 15"/>
          <p:cNvGrpSpPr/>
          <p:nvPr/>
        </p:nvGrpSpPr>
        <p:grpSpPr>
          <a:xfrm>
            <a:off x="357005" y="3299537"/>
            <a:ext cx="2206980" cy="1308371"/>
            <a:chOff x="357005" y="3597396"/>
            <a:chExt cx="2206980" cy="1308371"/>
          </a:xfrm>
        </p:grpSpPr>
        <p:pic>
          <p:nvPicPr>
            <p:cNvPr id="7" name="Picture 6"/>
            <p:cNvPicPr>
              <a:picLocks noChangeAspect="1"/>
            </p:cNvPicPr>
            <p:nvPr/>
          </p:nvPicPr>
          <p:blipFill>
            <a:blip r:embed="rId5"/>
            <a:stretch>
              <a:fillRect/>
            </a:stretch>
          </p:blipFill>
          <p:spPr>
            <a:xfrm>
              <a:off x="357005" y="3772608"/>
              <a:ext cx="1663172" cy="1096552"/>
            </a:xfrm>
            <a:prstGeom prst="rect">
              <a:avLst/>
            </a:prstGeom>
          </p:spPr>
        </p:pic>
        <p:sp>
          <p:nvSpPr>
            <p:cNvPr id="10" name="TextBox 9"/>
            <p:cNvSpPr txBox="1"/>
            <p:nvPr/>
          </p:nvSpPr>
          <p:spPr>
            <a:xfrm rot="16200000">
              <a:off x="1617412" y="3959194"/>
              <a:ext cx="1308371" cy="584775"/>
            </a:xfrm>
            <a:prstGeom prst="rect">
              <a:avLst/>
            </a:prstGeom>
            <a:noFill/>
          </p:spPr>
          <p:txBody>
            <a:bodyPr wrap="none" rtlCol="0">
              <a:spAutoFit/>
            </a:bodyPr>
            <a:lstStyle/>
            <a:p>
              <a:r>
                <a:rPr lang="fr-BE" sz="1600" b="0" dirty="0">
                  <a:solidFill>
                    <a:srgbClr val="3E6FD2"/>
                  </a:solidFill>
                </a:rPr>
                <a:t>Supplier 2 </a:t>
              </a:r>
            </a:p>
            <a:p>
              <a:r>
                <a:rPr lang="fr-BE" sz="1600" b="0" dirty="0" err="1">
                  <a:solidFill>
                    <a:srgbClr val="3E6FD2"/>
                  </a:solidFill>
                </a:rPr>
                <a:t>MiM</a:t>
              </a:r>
              <a:r>
                <a:rPr lang="fr-BE" sz="1600" b="0" dirty="0">
                  <a:solidFill>
                    <a:srgbClr val="3E6FD2"/>
                  </a:solidFill>
                </a:rPr>
                <a:t>. C2</a:t>
              </a:r>
            </a:p>
          </p:txBody>
        </p:sp>
      </p:grpSp>
      <p:grpSp>
        <p:nvGrpSpPr>
          <p:cNvPr id="15" name="Group 14"/>
          <p:cNvGrpSpPr/>
          <p:nvPr/>
        </p:nvGrpSpPr>
        <p:grpSpPr>
          <a:xfrm>
            <a:off x="357005" y="1546526"/>
            <a:ext cx="2128014" cy="1393393"/>
            <a:chOff x="352558" y="1756381"/>
            <a:chExt cx="2128014" cy="1393393"/>
          </a:xfrm>
        </p:grpSpPr>
        <p:pic>
          <p:nvPicPr>
            <p:cNvPr id="5" name="Picture 4"/>
            <p:cNvPicPr>
              <a:picLocks noChangeAspect="1"/>
            </p:cNvPicPr>
            <p:nvPr/>
          </p:nvPicPr>
          <p:blipFill>
            <a:blip r:embed="rId6"/>
            <a:stretch>
              <a:fillRect/>
            </a:stretch>
          </p:blipFill>
          <p:spPr>
            <a:xfrm>
              <a:off x="352558" y="1772816"/>
              <a:ext cx="1602931" cy="1376958"/>
            </a:xfrm>
            <a:prstGeom prst="rect">
              <a:avLst/>
            </a:prstGeom>
          </p:spPr>
        </p:pic>
        <p:sp>
          <p:nvSpPr>
            <p:cNvPr id="13" name="TextBox 12"/>
            <p:cNvSpPr txBox="1"/>
            <p:nvPr/>
          </p:nvSpPr>
          <p:spPr>
            <a:xfrm rot="16200000">
              <a:off x="1533999" y="2118179"/>
              <a:ext cx="1308371" cy="584775"/>
            </a:xfrm>
            <a:prstGeom prst="rect">
              <a:avLst/>
            </a:prstGeom>
            <a:noFill/>
          </p:spPr>
          <p:txBody>
            <a:bodyPr wrap="none" rtlCol="0">
              <a:spAutoFit/>
            </a:bodyPr>
            <a:lstStyle/>
            <a:p>
              <a:r>
                <a:rPr lang="fr-BE" sz="1600" b="0" dirty="0">
                  <a:solidFill>
                    <a:srgbClr val="FFC000"/>
                  </a:solidFill>
                </a:rPr>
                <a:t>Supplier 1 </a:t>
              </a:r>
            </a:p>
            <a:p>
              <a:r>
                <a:rPr lang="fr-BE" sz="1600" b="0" dirty="0" err="1">
                  <a:solidFill>
                    <a:srgbClr val="FFC000"/>
                  </a:solidFill>
                </a:rPr>
                <a:t>MiM</a:t>
              </a:r>
              <a:r>
                <a:rPr lang="fr-BE" sz="1600" b="0" dirty="0">
                  <a:solidFill>
                    <a:srgbClr val="FFC000"/>
                  </a:solidFill>
                </a:rPr>
                <a:t>. C1</a:t>
              </a:r>
            </a:p>
          </p:txBody>
        </p:sp>
      </p:grpSp>
      <p:grpSp>
        <p:nvGrpSpPr>
          <p:cNvPr id="17" name="Group 16"/>
          <p:cNvGrpSpPr/>
          <p:nvPr/>
        </p:nvGrpSpPr>
        <p:grpSpPr>
          <a:xfrm>
            <a:off x="348256" y="5077281"/>
            <a:ext cx="2244240" cy="1440160"/>
            <a:chOff x="360712" y="5301208"/>
            <a:chExt cx="2244240" cy="1440160"/>
          </a:xfrm>
        </p:grpSpPr>
        <p:pic>
          <p:nvPicPr>
            <p:cNvPr id="9" name="Picture 8"/>
            <p:cNvPicPr>
              <a:picLocks noChangeAspect="1"/>
            </p:cNvPicPr>
            <p:nvPr/>
          </p:nvPicPr>
          <p:blipFill>
            <a:blip r:embed="rId7"/>
            <a:stretch>
              <a:fillRect/>
            </a:stretch>
          </p:blipFill>
          <p:spPr>
            <a:xfrm>
              <a:off x="360712" y="5560700"/>
              <a:ext cx="1530420" cy="1180668"/>
            </a:xfrm>
            <a:prstGeom prst="rect">
              <a:avLst/>
            </a:prstGeom>
          </p:spPr>
        </p:pic>
        <p:sp>
          <p:nvSpPr>
            <p:cNvPr id="14" name="TextBox 13"/>
            <p:cNvSpPr txBox="1"/>
            <p:nvPr/>
          </p:nvSpPr>
          <p:spPr>
            <a:xfrm rot="16200000">
              <a:off x="1658379" y="5663006"/>
              <a:ext cx="1308371" cy="584775"/>
            </a:xfrm>
            <a:prstGeom prst="rect">
              <a:avLst/>
            </a:prstGeom>
            <a:noFill/>
          </p:spPr>
          <p:txBody>
            <a:bodyPr wrap="none" rtlCol="0">
              <a:spAutoFit/>
            </a:bodyPr>
            <a:lstStyle/>
            <a:p>
              <a:r>
                <a:rPr lang="fr-BE" sz="1600" b="0" dirty="0">
                  <a:solidFill>
                    <a:srgbClr val="FF0000"/>
                  </a:solidFill>
                </a:rPr>
                <a:t>Supplier 3 </a:t>
              </a:r>
            </a:p>
            <a:p>
              <a:r>
                <a:rPr lang="fr-BE" sz="1600" b="0" dirty="0" err="1">
                  <a:solidFill>
                    <a:srgbClr val="FF0000"/>
                  </a:solidFill>
                </a:rPr>
                <a:t>MiM</a:t>
              </a:r>
              <a:r>
                <a:rPr lang="fr-BE" sz="1600" b="0" dirty="0">
                  <a:solidFill>
                    <a:srgbClr val="FF0000"/>
                  </a:solidFill>
                </a:rPr>
                <a:t>. C3</a:t>
              </a:r>
            </a:p>
          </p:txBody>
        </p:sp>
      </p:grpSp>
      <p:sp>
        <p:nvSpPr>
          <p:cNvPr id="18" name="TextBox 17"/>
          <p:cNvSpPr txBox="1"/>
          <p:nvPr/>
        </p:nvSpPr>
        <p:spPr>
          <a:xfrm>
            <a:off x="6490032" y="3227387"/>
            <a:ext cx="1617751" cy="461665"/>
          </a:xfrm>
          <a:prstGeom prst="rect">
            <a:avLst/>
          </a:prstGeom>
          <a:noFill/>
        </p:spPr>
        <p:txBody>
          <a:bodyPr wrap="none" rtlCol="0">
            <a:spAutoFit/>
          </a:bodyPr>
          <a:lstStyle/>
          <a:p>
            <a:r>
              <a:rPr lang="fr-BE" sz="2400" b="0" dirty="0" err="1">
                <a:solidFill>
                  <a:srgbClr val="FFC000"/>
                </a:solidFill>
              </a:rPr>
              <a:t>M</a:t>
            </a:r>
            <a:r>
              <a:rPr lang="fr-BE" sz="2400" b="0" dirty="0" err="1">
                <a:solidFill>
                  <a:srgbClr val="0F5494"/>
                </a:solidFill>
              </a:rPr>
              <a:t>i</a:t>
            </a:r>
            <a:r>
              <a:rPr lang="fr-BE" sz="2400" b="0" dirty="0" err="1">
                <a:solidFill>
                  <a:srgbClr val="FF0000"/>
                </a:solidFill>
              </a:rPr>
              <a:t>M</a:t>
            </a:r>
            <a:r>
              <a:rPr lang="fr-BE" sz="2400" b="0" dirty="0">
                <a:solidFill>
                  <a:srgbClr val="0F5494"/>
                </a:solidFill>
              </a:rPr>
              <a:t> </a:t>
            </a:r>
            <a:r>
              <a:rPr lang="fr-BE" sz="2400" b="0" dirty="0">
                <a:solidFill>
                  <a:srgbClr val="FFC000"/>
                </a:solidFill>
              </a:rPr>
              <a:t>C</a:t>
            </a:r>
            <a:r>
              <a:rPr lang="fr-BE" sz="2400" b="0" dirty="0">
                <a:solidFill>
                  <a:srgbClr val="0F5494"/>
                </a:solidFill>
              </a:rPr>
              <a:t>?</a:t>
            </a:r>
            <a:r>
              <a:rPr lang="fr-BE" sz="2400" b="0" dirty="0">
                <a:solidFill>
                  <a:srgbClr val="FF0000"/>
                </a:solidFill>
              </a:rPr>
              <a:t>?</a:t>
            </a:r>
            <a:r>
              <a:rPr lang="fr-BE" sz="2400" b="0" dirty="0">
                <a:solidFill>
                  <a:srgbClr val="0F5494"/>
                </a:solidFill>
              </a:rPr>
              <a:t>?</a:t>
            </a:r>
          </a:p>
        </p:txBody>
      </p:sp>
      <p:cxnSp>
        <p:nvCxnSpPr>
          <p:cNvPr id="20" name="Straight Arrow Connector 19"/>
          <p:cNvCxnSpPr/>
          <p:nvPr/>
        </p:nvCxnSpPr>
        <p:spPr bwMode="auto">
          <a:xfrm>
            <a:off x="5796136" y="3474749"/>
            <a:ext cx="576064" cy="0"/>
          </a:xfrm>
          <a:prstGeom prst="straightConnector1">
            <a:avLst/>
          </a:prstGeom>
          <a:noFill/>
          <a:ln w="38100" cap="flat" cmpd="sng" algn="ctr">
            <a:solidFill>
              <a:srgbClr val="99CCFF"/>
            </a:solidFill>
            <a:prstDash val="solid"/>
            <a:round/>
            <a:headEnd type="none" w="med" len="med"/>
            <a:tailEnd type="triangle"/>
          </a:ln>
          <a:effectLst/>
        </p:spPr>
      </p:cxnSp>
      <p:cxnSp>
        <p:nvCxnSpPr>
          <p:cNvPr id="21" name="Straight Arrow Connector 20"/>
          <p:cNvCxnSpPr/>
          <p:nvPr/>
        </p:nvCxnSpPr>
        <p:spPr bwMode="auto">
          <a:xfrm>
            <a:off x="2627784" y="2492896"/>
            <a:ext cx="864096" cy="576064"/>
          </a:xfrm>
          <a:prstGeom prst="straightConnector1">
            <a:avLst/>
          </a:prstGeom>
          <a:noFill/>
          <a:ln w="38100" cap="flat" cmpd="sng" algn="ctr">
            <a:solidFill>
              <a:srgbClr val="FFD624"/>
            </a:solidFill>
            <a:prstDash val="solid"/>
            <a:round/>
            <a:headEnd type="none" w="med" len="med"/>
            <a:tailEnd type="triangle"/>
          </a:ln>
          <a:effectLst/>
        </p:spPr>
      </p:cxnSp>
      <p:cxnSp>
        <p:nvCxnSpPr>
          <p:cNvPr id="23" name="Straight Arrow Connector 22"/>
          <p:cNvCxnSpPr/>
          <p:nvPr/>
        </p:nvCxnSpPr>
        <p:spPr bwMode="auto">
          <a:xfrm>
            <a:off x="2699792" y="3789040"/>
            <a:ext cx="791358" cy="0"/>
          </a:xfrm>
          <a:prstGeom prst="straightConnector1">
            <a:avLst/>
          </a:prstGeom>
          <a:noFill/>
          <a:ln w="38100" cap="flat" cmpd="sng" algn="ctr">
            <a:solidFill>
              <a:srgbClr val="3E6FD2"/>
            </a:solidFill>
            <a:prstDash val="solid"/>
            <a:round/>
            <a:headEnd type="none" w="med" len="med"/>
            <a:tailEnd type="triangle"/>
          </a:ln>
          <a:effectLst/>
        </p:spPr>
      </p:cxnSp>
      <p:cxnSp>
        <p:nvCxnSpPr>
          <p:cNvPr id="24" name="Straight Arrow Connector 23"/>
          <p:cNvCxnSpPr/>
          <p:nvPr/>
        </p:nvCxnSpPr>
        <p:spPr bwMode="auto">
          <a:xfrm flipV="1">
            <a:off x="2771070" y="4717241"/>
            <a:ext cx="720080" cy="720080"/>
          </a:xfrm>
          <a:prstGeom prst="straightConnector1">
            <a:avLst/>
          </a:prstGeom>
          <a:noFill/>
          <a:ln w="38100" cap="flat" cmpd="sng" algn="ctr">
            <a:solidFill>
              <a:srgbClr val="FF0000"/>
            </a:solidFill>
            <a:prstDash val="solid"/>
            <a:round/>
            <a:headEnd type="none" w="med" len="med"/>
            <a:tailEnd type="triangle"/>
          </a:ln>
          <a:effectLst/>
        </p:spPr>
      </p:cxnSp>
      <p:sp>
        <p:nvSpPr>
          <p:cNvPr id="2" name="Slide Number Placeholder 1"/>
          <p:cNvSpPr>
            <a:spLocks noGrp="1"/>
          </p:cNvSpPr>
          <p:nvPr>
            <p:ph type="sldNum" sz="quarter" idx="12"/>
          </p:nvPr>
        </p:nvSpPr>
        <p:spPr/>
        <p:txBody>
          <a:bodyPr/>
          <a:lstStyle/>
          <a:p>
            <a:pPr>
              <a:defRPr/>
            </a:pPr>
            <a:fld id="{37EC8A20-BA03-4FF7-8742-03D8AD4CA4F4}" type="slidenum">
              <a:rPr lang="en-GB" smtClean="0"/>
              <a:pPr>
                <a:defRPr/>
              </a:pPr>
              <a:t>36</a:t>
            </a:fld>
            <a:endParaRPr lang="en-GB" dirty="0"/>
          </a:p>
        </p:txBody>
      </p:sp>
    </p:spTree>
    <p:extLst>
      <p:ext uri="{BB962C8B-B14F-4D97-AF65-F5344CB8AC3E}">
        <p14:creationId xmlns:p14="http://schemas.microsoft.com/office/powerpoint/2010/main" val="2381454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9600292">
            <a:off x="1002700" y="2967075"/>
            <a:ext cx="1226322" cy="1086405"/>
          </a:xfrm>
          <a:prstGeom prst="rect">
            <a:avLst/>
          </a:prstGeom>
        </p:spPr>
      </p:pic>
      <p:sp>
        <p:nvSpPr>
          <p:cNvPr id="6" name="Title 1"/>
          <p:cNvSpPr>
            <a:spLocks noGrp="1"/>
          </p:cNvSpPr>
          <p:nvPr>
            <p:ph type="title"/>
          </p:nvPr>
        </p:nvSpPr>
        <p:spPr>
          <a:xfrm>
            <a:off x="395536" y="287111"/>
            <a:ext cx="8640960" cy="936625"/>
          </a:xfrm>
        </p:spPr>
        <p:txBody>
          <a:bodyPr/>
          <a:lstStyle/>
          <a:p>
            <a:pPr marL="0" indent="0"/>
            <a:r>
              <a:rPr lang="fr-BE" sz="2800" dirty="0" err="1">
                <a:solidFill>
                  <a:srgbClr val="00B050"/>
                </a:solidFill>
              </a:rPr>
              <a:t>Example</a:t>
            </a:r>
            <a:r>
              <a:rPr lang="fr-BE" sz="2800" dirty="0">
                <a:solidFill>
                  <a:srgbClr val="00B050"/>
                </a:solidFill>
              </a:rPr>
              <a:t> 1 – ‘</a:t>
            </a:r>
            <a:r>
              <a:rPr lang="fr-BE" sz="2800" dirty="0" err="1">
                <a:solidFill>
                  <a:srgbClr val="00B050"/>
                </a:solidFill>
              </a:rPr>
              <a:t>same</a:t>
            </a:r>
            <a:r>
              <a:rPr lang="fr-BE" sz="2800" dirty="0">
                <a:solidFill>
                  <a:srgbClr val="00B050"/>
                </a:solidFill>
              </a:rPr>
              <a:t>’ component, </a:t>
            </a:r>
            <a:r>
              <a:rPr lang="fr-BE" sz="2800" dirty="0" err="1">
                <a:solidFill>
                  <a:srgbClr val="00B050"/>
                </a:solidFill>
              </a:rPr>
              <a:t>different</a:t>
            </a:r>
            <a:r>
              <a:rPr lang="fr-BE" sz="2800" dirty="0">
                <a:solidFill>
                  <a:srgbClr val="00B050"/>
                </a:solidFill>
              </a:rPr>
              <a:t> </a:t>
            </a:r>
            <a:r>
              <a:rPr lang="fr-BE" sz="2800" dirty="0" err="1">
                <a:solidFill>
                  <a:srgbClr val="00B050"/>
                </a:solidFill>
              </a:rPr>
              <a:t>suppliers</a:t>
            </a:r>
            <a:r>
              <a:rPr lang="fr-BE" sz="2800" dirty="0">
                <a:solidFill>
                  <a:srgbClr val="00B050"/>
                </a:solidFill>
              </a:rPr>
              <a:t> (3)</a:t>
            </a:r>
          </a:p>
        </p:txBody>
      </p:sp>
      <p:sp>
        <p:nvSpPr>
          <p:cNvPr id="11" name="TextBox 10"/>
          <p:cNvSpPr txBox="1"/>
          <p:nvPr/>
        </p:nvSpPr>
        <p:spPr>
          <a:xfrm>
            <a:off x="399908" y="1864567"/>
            <a:ext cx="5180204" cy="1015663"/>
          </a:xfrm>
          <a:prstGeom prst="rect">
            <a:avLst/>
          </a:prstGeom>
          <a:noFill/>
          <a:ln w="28575">
            <a:solidFill>
              <a:srgbClr val="0F5494"/>
            </a:solidFill>
          </a:ln>
        </p:spPr>
        <p:txBody>
          <a:bodyPr wrap="square" rtlCol="0">
            <a:spAutoFit/>
          </a:bodyPr>
          <a:lstStyle/>
          <a:p>
            <a:r>
              <a:rPr lang="fr-BE" sz="2000" b="0" dirty="0">
                <a:solidFill>
                  <a:srgbClr val="0F5494"/>
                </a:solidFill>
              </a:rPr>
              <a:t>Name:		‘Mixture X’</a:t>
            </a:r>
          </a:p>
          <a:p>
            <a:r>
              <a:rPr lang="fr-BE" sz="2000" b="0" dirty="0">
                <a:solidFill>
                  <a:srgbClr val="0F5494"/>
                </a:solidFill>
              </a:rPr>
              <a:t>Classification:	Skin Sens.</a:t>
            </a:r>
          </a:p>
          <a:p>
            <a:r>
              <a:rPr lang="fr-BE" sz="2000" b="0" dirty="0">
                <a:solidFill>
                  <a:srgbClr val="0F5494"/>
                </a:solidFill>
              </a:rPr>
              <a:t>Composition:	</a:t>
            </a:r>
          </a:p>
        </p:txBody>
      </p:sp>
      <p:sp>
        <p:nvSpPr>
          <p:cNvPr id="12" name="TextBox 11"/>
          <p:cNvSpPr txBox="1"/>
          <p:nvPr/>
        </p:nvSpPr>
        <p:spPr>
          <a:xfrm>
            <a:off x="337681" y="1427890"/>
            <a:ext cx="1866217" cy="400110"/>
          </a:xfrm>
          <a:prstGeom prst="rect">
            <a:avLst/>
          </a:prstGeom>
          <a:noFill/>
        </p:spPr>
        <p:txBody>
          <a:bodyPr wrap="none" rtlCol="0">
            <a:spAutoFit/>
          </a:bodyPr>
          <a:lstStyle/>
          <a:p>
            <a:r>
              <a:rPr lang="fr-BE" sz="2000" dirty="0">
                <a:solidFill>
                  <a:srgbClr val="0F5494"/>
                </a:solidFill>
              </a:rPr>
              <a:t>Notification</a:t>
            </a:r>
          </a:p>
        </p:txBody>
      </p:sp>
      <p:sp>
        <p:nvSpPr>
          <p:cNvPr id="25" name="TextBox 24"/>
          <p:cNvSpPr txBox="1"/>
          <p:nvPr/>
        </p:nvSpPr>
        <p:spPr>
          <a:xfrm>
            <a:off x="397023" y="4653136"/>
            <a:ext cx="4681090" cy="400110"/>
          </a:xfrm>
          <a:prstGeom prst="rect">
            <a:avLst/>
          </a:prstGeom>
          <a:solidFill>
            <a:schemeClr val="bg1"/>
          </a:solidFill>
        </p:spPr>
        <p:txBody>
          <a:bodyPr wrap="none" rtlCol="0">
            <a:spAutoFit/>
          </a:bodyPr>
          <a:lstStyle/>
          <a:p>
            <a:r>
              <a:rPr lang="fr-BE" sz="2000" dirty="0">
                <a:solidFill>
                  <a:srgbClr val="0F5494"/>
                </a:solidFill>
              </a:rPr>
              <a:t>Justification</a:t>
            </a:r>
            <a:r>
              <a:rPr lang="fr-BE" sz="2000" b="0" dirty="0">
                <a:solidFill>
                  <a:srgbClr val="0F5494"/>
                </a:solidFill>
              </a:rPr>
              <a:t>, not to </a:t>
            </a:r>
            <a:r>
              <a:rPr lang="fr-BE" sz="2000" b="0" dirty="0" err="1">
                <a:solidFill>
                  <a:srgbClr val="0F5494"/>
                </a:solidFill>
              </a:rPr>
              <a:t>be</a:t>
            </a:r>
            <a:r>
              <a:rPr lang="fr-BE" sz="2000" b="0" dirty="0">
                <a:solidFill>
                  <a:srgbClr val="0F5494"/>
                </a:solidFill>
              </a:rPr>
              <a:t> </a:t>
            </a:r>
            <a:r>
              <a:rPr lang="fr-BE" sz="2000" b="0" dirty="0" err="1">
                <a:solidFill>
                  <a:srgbClr val="0F5494"/>
                </a:solidFill>
              </a:rPr>
              <a:t>submitted</a:t>
            </a:r>
            <a:endParaRPr lang="fr-BE" sz="2000" b="0" dirty="0">
              <a:solidFill>
                <a:srgbClr val="0F5494"/>
              </a:solidFill>
            </a:endParaRPr>
          </a:p>
        </p:txBody>
      </p:sp>
      <p:graphicFrame>
        <p:nvGraphicFramePr>
          <p:cNvPr id="26" name="Table 25"/>
          <p:cNvGraphicFramePr>
            <a:graphicFrameLocks noGrp="1"/>
          </p:cNvGraphicFramePr>
          <p:nvPr/>
        </p:nvGraphicFramePr>
        <p:xfrm>
          <a:off x="2339752" y="2605398"/>
          <a:ext cx="4320480" cy="1483360"/>
        </p:xfrm>
        <a:graphic>
          <a:graphicData uri="http://schemas.openxmlformats.org/drawingml/2006/table">
            <a:tbl>
              <a:tblPr firstRow="1" bandRow="1">
                <a:tableStyleId>{10A1B5D5-9B99-4C35-A422-299274C87663}</a:tableStyleId>
              </a:tblPr>
              <a:tblGrid>
                <a:gridCol w="1368152">
                  <a:extLst>
                    <a:ext uri="{9D8B030D-6E8A-4147-A177-3AD203B41FA5}">
                      <a16:colId xmlns:a16="http://schemas.microsoft.com/office/drawing/2014/main" val="2227940715"/>
                    </a:ext>
                  </a:extLst>
                </a:gridCol>
                <a:gridCol w="1872208">
                  <a:extLst>
                    <a:ext uri="{9D8B030D-6E8A-4147-A177-3AD203B41FA5}">
                      <a16:colId xmlns:a16="http://schemas.microsoft.com/office/drawing/2014/main" val="531808882"/>
                    </a:ext>
                  </a:extLst>
                </a:gridCol>
                <a:gridCol w="1080120">
                  <a:extLst>
                    <a:ext uri="{9D8B030D-6E8A-4147-A177-3AD203B41FA5}">
                      <a16:colId xmlns:a16="http://schemas.microsoft.com/office/drawing/2014/main" val="3998693511"/>
                    </a:ext>
                  </a:extLst>
                </a:gridCol>
              </a:tblGrid>
              <a:tr h="370840">
                <a:tc>
                  <a:txBody>
                    <a:bodyPr/>
                    <a:lstStyle/>
                    <a:p>
                      <a:r>
                        <a:rPr lang="fr-BE" sz="1600" dirty="0" err="1"/>
                        <a:t>Comp</a:t>
                      </a:r>
                      <a:r>
                        <a:rPr lang="fr-BE" sz="1600" dirty="0"/>
                        <a:t>.</a:t>
                      </a:r>
                    </a:p>
                  </a:txBody>
                  <a:tcPr/>
                </a:tc>
                <a:tc>
                  <a:txBody>
                    <a:bodyPr/>
                    <a:lstStyle/>
                    <a:p>
                      <a:r>
                        <a:rPr lang="fr-BE" sz="1600" dirty="0"/>
                        <a:t>Class.</a:t>
                      </a:r>
                    </a:p>
                  </a:txBody>
                  <a:tcPr/>
                </a:tc>
                <a:tc>
                  <a:txBody>
                    <a:bodyPr/>
                    <a:lstStyle/>
                    <a:p>
                      <a:r>
                        <a:rPr lang="fr-BE" sz="1600" dirty="0" err="1"/>
                        <a:t>Conc</a:t>
                      </a:r>
                      <a:r>
                        <a:rPr lang="fr-BE" sz="1600" dirty="0"/>
                        <a:t>.</a:t>
                      </a:r>
                    </a:p>
                  </a:txBody>
                  <a:tcPr/>
                </a:tc>
                <a:extLst>
                  <a:ext uri="{0D108BD9-81ED-4DB2-BD59-A6C34878D82A}">
                    <a16:rowId xmlns:a16="http://schemas.microsoft.com/office/drawing/2014/main" val="507696230"/>
                  </a:ext>
                </a:extLst>
              </a:tr>
              <a:tr h="370840">
                <a:tc>
                  <a:txBody>
                    <a:bodyPr/>
                    <a:lstStyle/>
                    <a:p>
                      <a:r>
                        <a:rPr lang="fr-BE" sz="1600" dirty="0"/>
                        <a:t>‘A’</a:t>
                      </a:r>
                    </a:p>
                  </a:txBody>
                  <a:tcPr/>
                </a:tc>
                <a:tc>
                  <a:txBody>
                    <a:bodyPr/>
                    <a:lstStyle/>
                    <a:p>
                      <a:r>
                        <a:rPr lang="fr-BE" sz="1600" dirty="0"/>
                        <a:t>Not </a:t>
                      </a:r>
                      <a:r>
                        <a:rPr lang="fr-BE" sz="1600" dirty="0" err="1"/>
                        <a:t>classified</a:t>
                      </a:r>
                      <a:endParaRPr lang="fr-BE" sz="1600" dirty="0"/>
                    </a:p>
                  </a:txBody>
                  <a:tcPr/>
                </a:tc>
                <a:tc>
                  <a:txBody>
                    <a:bodyPr/>
                    <a:lstStyle/>
                    <a:p>
                      <a:r>
                        <a:rPr lang="fr-BE" sz="1600" dirty="0"/>
                        <a:t>50%</a:t>
                      </a:r>
                    </a:p>
                  </a:txBody>
                  <a:tcPr/>
                </a:tc>
                <a:extLst>
                  <a:ext uri="{0D108BD9-81ED-4DB2-BD59-A6C34878D82A}">
                    <a16:rowId xmlns:a16="http://schemas.microsoft.com/office/drawing/2014/main" val="1553644229"/>
                  </a:ext>
                </a:extLst>
              </a:tr>
              <a:tr h="370840">
                <a:tc>
                  <a:txBody>
                    <a:bodyPr/>
                    <a:lstStyle/>
                    <a:p>
                      <a:r>
                        <a:rPr lang="fr-BE" sz="1600" dirty="0"/>
                        <a:t>‘B’</a:t>
                      </a:r>
                    </a:p>
                  </a:txBody>
                  <a:tcPr/>
                </a:tc>
                <a:tc>
                  <a:txBody>
                    <a:bodyPr/>
                    <a:lstStyle/>
                    <a:p>
                      <a:r>
                        <a:rPr lang="fr-BE" sz="1600" dirty="0"/>
                        <a:t>Not </a:t>
                      </a:r>
                      <a:r>
                        <a:rPr lang="fr-BE" sz="1600" dirty="0" err="1"/>
                        <a:t>classified</a:t>
                      </a:r>
                      <a:endParaRPr lang="fr-BE" sz="1600" dirty="0"/>
                    </a:p>
                  </a:txBody>
                  <a:tcPr/>
                </a:tc>
                <a:tc>
                  <a:txBody>
                    <a:bodyPr/>
                    <a:lstStyle/>
                    <a:p>
                      <a:r>
                        <a:rPr lang="fr-BE" sz="1600" dirty="0"/>
                        <a:t>30%</a:t>
                      </a:r>
                    </a:p>
                  </a:txBody>
                  <a:tcPr/>
                </a:tc>
                <a:extLst>
                  <a:ext uri="{0D108BD9-81ED-4DB2-BD59-A6C34878D82A}">
                    <a16:rowId xmlns:a16="http://schemas.microsoft.com/office/drawing/2014/main" val="481779539"/>
                  </a:ext>
                </a:extLst>
              </a:tr>
              <a:tr h="370840">
                <a:tc>
                  <a:txBody>
                    <a:bodyPr/>
                    <a:lstStyle/>
                    <a:p>
                      <a:r>
                        <a:rPr lang="fr-BE" sz="1600" dirty="0"/>
                        <a:t>ICG</a:t>
                      </a:r>
                      <a:r>
                        <a:rPr lang="fr-BE" sz="1600" baseline="0" dirty="0"/>
                        <a:t> 1</a:t>
                      </a:r>
                      <a:endParaRPr lang="fr-BE" sz="1600" dirty="0"/>
                    </a:p>
                  </a:txBody>
                  <a:tcPr/>
                </a:tc>
                <a:tc>
                  <a:txBody>
                    <a:bodyPr/>
                    <a:lstStyle/>
                    <a:p>
                      <a:r>
                        <a:rPr lang="fr-BE" sz="1600" dirty="0"/>
                        <a:t>Skins Sens.</a:t>
                      </a:r>
                    </a:p>
                  </a:txBody>
                  <a:tcPr/>
                </a:tc>
                <a:tc>
                  <a:txBody>
                    <a:bodyPr/>
                    <a:lstStyle/>
                    <a:p>
                      <a:r>
                        <a:rPr lang="fr-BE" sz="1600" dirty="0"/>
                        <a:t>20%</a:t>
                      </a:r>
                    </a:p>
                  </a:txBody>
                  <a:tcPr/>
                </a:tc>
                <a:extLst>
                  <a:ext uri="{0D108BD9-81ED-4DB2-BD59-A6C34878D82A}">
                    <a16:rowId xmlns:a16="http://schemas.microsoft.com/office/drawing/2014/main" val="1788595222"/>
                  </a:ext>
                </a:extLst>
              </a:tr>
            </a:tbl>
          </a:graphicData>
        </a:graphic>
      </p:graphicFrame>
      <p:graphicFrame>
        <p:nvGraphicFramePr>
          <p:cNvPr id="29" name="Table 28"/>
          <p:cNvGraphicFramePr>
            <a:graphicFrameLocks noGrp="1"/>
          </p:cNvGraphicFramePr>
          <p:nvPr/>
        </p:nvGraphicFramePr>
        <p:xfrm>
          <a:off x="3131840" y="4138280"/>
          <a:ext cx="4320480" cy="370840"/>
        </p:xfrm>
        <a:graphic>
          <a:graphicData uri="http://schemas.openxmlformats.org/drawingml/2006/table">
            <a:tbl>
              <a:tblPr firstRow="1" bandRow="1">
                <a:tableStyleId>{125E5076-3810-47DD-B79F-674D7AD40C01}</a:tableStyleId>
              </a:tblPr>
              <a:tblGrid>
                <a:gridCol w="1368152">
                  <a:extLst>
                    <a:ext uri="{9D8B030D-6E8A-4147-A177-3AD203B41FA5}">
                      <a16:colId xmlns:a16="http://schemas.microsoft.com/office/drawing/2014/main" val="2227940715"/>
                    </a:ext>
                  </a:extLst>
                </a:gridCol>
                <a:gridCol w="1368152">
                  <a:extLst>
                    <a:ext uri="{9D8B030D-6E8A-4147-A177-3AD203B41FA5}">
                      <a16:colId xmlns:a16="http://schemas.microsoft.com/office/drawing/2014/main" val="531808882"/>
                    </a:ext>
                  </a:extLst>
                </a:gridCol>
                <a:gridCol w="1584176">
                  <a:extLst>
                    <a:ext uri="{9D8B030D-6E8A-4147-A177-3AD203B41FA5}">
                      <a16:colId xmlns:a16="http://schemas.microsoft.com/office/drawing/2014/main" val="3998693511"/>
                    </a:ext>
                  </a:extLst>
                </a:gridCol>
              </a:tblGrid>
              <a:tr h="370840">
                <a:tc>
                  <a:txBody>
                    <a:bodyPr/>
                    <a:lstStyle/>
                    <a:p>
                      <a:r>
                        <a:rPr lang="fr-BE" sz="1600" b="0" dirty="0">
                          <a:solidFill>
                            <a:schemeClr val="tx1"/>
                          </a:solidFill>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r>
                        <a:rPr lang="fr-BE" sz="1600" b="0" dirty="0">
                          <a:solidFill>
                            <a:schemeClr val="tx1"/>
                          </a:solidFill>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r>
                        <a:rPr lang="fr-BE" sz="1600" b="0" dirty="0">
                          <a:solidFill>
                            <a:schemeClr val="tx1"/>
                          </a:solidFill>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extLst>
                  <a:ext uri="{0D108BD9-81ED-4DB2-BD59-A6C34878D82A}">
                    <a16:rowId xmlns:a16="http://schemas.microsoft.com/office/drawing/2014/main" val="1788595222"/>
                  </a:ext>
                </a:extLst>
              </a:tr>
            </a:tbl>
          </a:graphicData>
        </a:graphic>
      </p:graphicFrame>
      <p:cxnSp>
        <p:nvCxnSpPr>
          <p:cNvPr id="31" name="Elbow Connector 30"/>
          <p:cNvCxnSpPr/>
          <p:nvPr/>
        </p:nvCxnSpPr>
        <p:spPr bwMode="auto">
          <a:xfrm>
            <a:off x="2784196" y="4050737"/>
            <a:ext cx="338336" cy="252862"/>
          </a:xfrm>
          <a:prstGeom prst="bentConnector3">
            <a:avLst/>
          </a:prstGeom>
          <a:noFill/>
          <a:ln w="28575" cap="flat" cmpd="sng" algn="ctr">
            <a:solidFill>
              <a:schemeClr val="accent4"/>
            </a:solidFill>
            <a:prstDash val="solid"/>
            <a:round/>
            <a:headEnd type="none" w="med" len="med"/>
            <a:tailEnd type="triangle"/>
          </a:ln>
          <a:effectLst/>
        </p:spPr>
      </p:cxnSp>
      <p:sp>
        <p:nvSpPr>
          <p:cNvPr id="34" name="TextBox 33"/>
          <p:cNvSpPr txBox="1"/>
          <p:nvPr/>
        </p:nvSpPr>
        <p:spPr>
          <a:xfrm>
            <a:off x="467544" y="5114801"/>
            <a:ext cx="8352928" cy="1815882"/>
          </a:xfrm>
          <a:prstGeom prst="rect">
            <a:avLst/>
          </a:prstGeom>
          <a:solidFill>
            <a:schemeClr val="bg1"/>
          </a:solidFill>
          <a:ln w="28575">
            <a:noFill/>
          </a:ln>
        </p:spPr>
        <p:txBody>
          <a:bodyPr wrap="square" rtlCol="0">
            <a:spAutoFit/>
          </a:bodyPr>
          <a:lstStyle/>
          <a:p>
            <a:pPr marL="342900" indent="-342900">
              <a:buFontTx/>
              <a:buChar char="-"/>
            </a:pPr>
            <a:r>
              <a:rPr lang="fr-BE" sz="1600" b="0" dirty="0">
                <a:solidFill>
                  <a:srgbClr val="0F5494"/>
                </a:solidFill>
              </a:rPr>
              <a:t>Classification of C1, C2, C3 </a:t>
            </a:r>
            <a:r>
              <a:rPr lang="fr-BE" sz="1600" b="0" dirty="0" err="1">
                <a:solidFill>
                  <a:srgbClr val="0F5494"/>
                </a:solidFill>
              </a:rPr>
              <a:t>is</a:t>
            </a:r>
            <a:r>
              <a:rPr lang="fr-BE" sz="1600" b="0" dirty="0">
                <a:solidFill>
                  <a:srgbClr val="0F5494"/>
                </a:solidFill>
              </a:rPr>
              <a:t> the </a:t>
            </a:r>
            <a:r>
              <a:rPr lang="fr-BE" sz="1600" b="0" dirty="0" err="1">
                <a:solidFill>
                  <a:srgbClr val="0F5494"/>
                </a:solidFill>
              </a:rPr>
              <a:t>same</a:t>
            </a:r>
            <a:endParaRPr lang="fr-BE" sz="1600" b="0" dirty="0">
              <a:solidFill>
                <a:srgbClr val="0F5494"/>
              </a:solidFill>
            </a:endParaRPr>
          </a:p>
          <a:p>
            <a:pPr marL="342900" indent="-342900">
              <a:buFontTx/>
              <a:buChar char="-"/>
            </a:pPr>
            <a:r>
              <a:rPr lang="fr-BE" sz="1600" b="0" dirty="0" err="1">
                <a:solidFill>
                  <a:srgbClr val="0F5494"/>
                </a:solidFill>
              </a:rPr>
              <a:t>Technical</a:t>
            </a:r>
            <a:r>
              <a:rPr lang="fr-BE" sz="1600" b="0" dirty="0">
                <a:solidFill>
                  <a:srgbClr val="0F5494"/>
                </a:solidFill>
              </a:rPr>
              <a:t> </a:t>
            </a:r>
            <a:r>
              <a:rPr lang="fr-BE" sz="1600" b="0" dirty="0" err="1">
                <a:solidFill>
                  <a:srgbClr val="0F5494"/>
                </a:solidFill>
              </a:rPr>
              <a:t>function</a:t>
            </a:r>
            <a:r>
              <a:rPr lang="fr-BE" sz="1600" b="0" dirty="0">
                <a:solidFill>
                  <a:srgbClr val="0F5494"/>
                </a:solidFill>
              </a:rPr>
              <a:t> of C1, C2, C3 </a:t>
            </a:r>
            <a:r>
              <a:rPr lang="fr-BE" sz="1600" b="0" dirty="0" err="1">
                <a:solidFill>
                  <a:srgbClr val="0F5494"/>
                </a:solidFill>
              </a:rPr>
              <a:t>is</a:t>
            </a:r>
            <a:r>
              <a:rPr lang="fr-BE" sz="1600" b="0" dirty="0">
                <a:solidFill>
                  <a:srgbClr val="0F5494"/>
                </a:solidFill>
              </a:rPr>
              <a:t> the </a:t>
            </a:r>
            <a:r>
              <a:rPr lang="fr-BE" sz="1600" b="0" dirty="0" err="1">
                <a:solidFill>
                  <a:srgbClr val="0F5494"/>
                </a:solidFill>
              </a:rPr>
              <a:t>same</a:t>
            </a:r>
            <a:endParaRPr lang="fr-BE" sz="1600" b="0" dirty="0">
              <a:solidFill>
                <a:srgbClr val="0F5494"/>
              </a:solidFill>
            </a:endParaRPr>
          </a:p>
          <a:p>
            <a:pPr marL="342900" indent="-342900">
              <a:buFontTx/>
              <a:buChar char="-"/>
            </a:pPr>
            <a:r>
              <a:rPr lang="fr-BE" sz="1600" b="0" dirty="0" err="1">
                <a:solidFill>
                  <a:srgbClr val="0F5494"/>
                </a:solidFill>
              </a:rPr>
              <a:t>Any</a:t>
            </a:r>
            <a:r>
              <a:rPr lang="fr-BE" sz="1600" b="0" dirty="0">
                <a:solidFill>
                  <a:srgbClr val="0F5494"/>
                </a:solidFill>
              </a:rPr>
              <a:t> acute </a:t>
            </a:r>
            <a:r>
              <a:rPr lang="fr-BE" sz="1600" b="0" dirty="0" err="1">
                <a:solidFill>
                  <a:srgbClr val="0F5494"/>
                </a:solidFill>
              </a:rPr>
              <a:t>tox</a:t>
            </a:r>
            <a:r>
              <a:rPr lang="fr-BE" sz="1600" b="0" dirty="0">
                <a:solidFill>
                  <a:srgbClr val="0F5494"/>
                </a:solidFill>
              </a:rPr>
              <a:t> </a:t>
            </a:r>
            <a:r>
              <a:rPr lang="fr-BE" sz="1600" b="0" dirty="0" err="1">
                <a:solidFill>
                  <a:srgbClr val="0F5494"/>
                </a:solidFill>
              </a:rPr>
              <a:t>effects</a:t>
            </a:r>
            <a:r>
              <a:rPr lang="fr-BE" sz="1600" b="0" dirty="0">
                <a:solidFill>
                  <a:srgbClr val="0F5494"/>
                </a:solidFill>
              </a:rPr>
              <a:t> </a:t>
            </a:r>
            <a:r>
              <a:rPr lang="fr-BE" sz="1600" b="0" dirty="0" err="1">
                <a:solidFill>
                  <a:srgbClr val="0F5494"/>
                </a:solidFill>
              </a:rPr>
              <a:t>caused</a:t>
            </a:r>
            <a:r>
              <a:rPr lang="fr-BE" sz="1600" b="0" dirty="0">
                <a:solidFill>
                  <a:srgbClr val="0F5494"/>
                </a:solidFill>
              </a:rPr>
              <a:t> are the </a:t>
            </a:r>
            <a:r>
              <a:rPr lang="fr-BE" sz="1600" b="0" dirty="0" err="1">
                <a:solidFill>
                  <a:srgbClr val="0F5494"/>
                </a:solidFill>
              </a:rPr>
              <a:t>same</a:t>
            </a:r>
            <a:r>
              <a:rPr lang="fr-BE" sz="1600" b="0" dirty="0">
                <a:solidFill>
                  <a:srgbClr val="0F5494"/>
                </a:solidFill>
              </a:rPr>
              <a:t> for C1, C2, C3, </a:t>
            </a:r>
            <a:r>
              <a:rPr lang="fr-BE" sz="1600" b="0" dirty="0" err="1">
                <a:solidFill>
                  <a:srgbClr val="0F5494"/>
                </a:solidFill>
              </a:rPr>
              <a:t>with</a:t>
            </a:r>
            <a:r>
              <a:rPr lang="fr-BE" sz="1600" b="0" dirty="0">
                <a:solidFill>
                  <a:srgbClr val="0F5494"/>
                </a:solidFill>
              </a:rPr>
              <a:t> the </a:t>
            </a:r>
            <a:r>
              <a:rPr lang="fr-BE" sz="1600" b="0" dirty="0" err="1">
                <a:solidFill>
                  <a:srgbClr val="0F5494"/>
                </a:solidFill>
              </a:rPr>
              <a:t>same</a:t>
            </a:r>
            <a:r>
              <a:rPr lang="fr-BE" sz="1600" b="0" dirty="0">
                <a:solidFill>
                  <a:srgbClr val="0F5494"/>
                </a:solidFill>
              </a:rPr>
              <a:t> </a:t>
            </a:r>
            <a:r>
              <a:rPr lang="fr-BE" sz="1600" b="0" dirty="0" err="1">
                <a:solidFill>
                  <a:srgbClr val="0F5494"/>
                </a:solidFill>
              </a:rPr>
              <a:t>MoA</a:t>
            </a:r>
            <a:endParaRPr lang="fr-BE" sz="1600" b="0" dirty="0">
              <a:solidFill>
                <a:srgbClr val="0F5494"/>
              </a:solidFill>
            </a:endParaRPr>
          </a:p>
          <a:p>
            <a:pPr marL="342900" indent="-342900">
              <a:buFontTx/>
              <a:buChar char="-"/>
            </a:pPr>
            <a:r>
              <a:rPr lang="fr-BE" sz="1600" b="0" dirty="0">
                <a:solidFill>
                  <a:srgbClr val="0F5494"/>
                </a:solidFill>
              </a:rPr>
              <a:t>At ‘Mixture X’ </a:t>
            </a:r>
            <a:r>
              <a:rPr lang="fr-BE" sz="1600" b="0" dirty="0" err="1">
                <a:solidFill>
                  <a:srgbClr val="0F5494"/>
                </a:solidFill>
              </a:rPr>
              <a:t>level</a:t>
            </a:r>
            <a:r>
              <a:rPr lang="fr-BE" sz="1600" b="0" dirty="0">
                <a:solidFill>
                  <a:srgbClr val="0F5494"/>
                </a:solidFill>
              </a:rPr>
              <a:t>, </a:t>
            </a:r>
            <a:r>
              <a:rPr lang="fr-BE" sz="1600" b="0" dirty="0" err="1">
                <a:solidFill>
                  <a:srgbClr val="0F5494"/>
                </a:solidFill>
              </a:rPr>
              <a:t>hazards</a:t>
            </a:r>
            <a:r>
              <a:rPr lang="fr-BE" sz="1600" b="0" dirty="0">
                <a:solidFill>
                  <a:srgbClr val="0F5494"/>
                </a:solidFill>
              </a:rPr>
              <a:t> identification and </a:t>
            </a:r>
            <a:r>
              <a:rPr lang="fr-BE" sz="1600" b="0" dirty="0" err="1">
                <a:solidFill>
                  <a:srgbClr val="0F5494"/>
                </a:solidFill>
              </a:rPr>
              <a:t>additional</a:t>
            </a:r>
            <a:r>
              <a:rPr lang="fr-BE" sz="1600" b="0" dirty="0">
                <a:solidFill>
                  <a:srgbClr val="0F5494"/>
                </a:solidFill>
              </a:rPr>
              <a:t> information </a:t>
            </a:r>
            <a:r>
              <a:rPr lang="fr-BE" sz="1600" b="0" dirty="0" err="1">
                <a:solidFill>
                  <a:srgbClr val="0F5494"/>
                </a:solidFill>
              </a:rPr>
              <a:t>is</a:t>
            </a:r>
            <a:r>
              <a:rPr lang="fr-BE" sz="1600" b="0" dirty="0">
                <a:solidFill>
                  <a:srgbClr val="0F5494"/>
                </a:solidFill>
              </a:rPr>
              <a:t> </a:t>
            </a:r>
            <a:r>
              <a:rPr lang="fr-BE" sz="1600" b="0" dirty="0" err="1">
                <a:solidFill>
                  <a:srgbClr val="0F5494"/>
                </a:solidFill>
              </a:rPr>
              <a:t>always</a:t>
            </a:r>
            <a:r>
              <a:rPr lang="fr-BE" sz="1600" b="0" dirty="0">
                <a:solidFill>
                  <a:srgbClr val="0F5494"/>
                </a:solidFill>
              </a:rPr>
              <a:t> the </a:t>
            </a:r>
            <a:r>
              <a:rPr lang="fr-BE" sz="1600" b="0" dirty="0" err="1">
                <a:solidFill>
                  <a:srgbClr val="0F5494"/>
                </a:solidFill>
              </a:rPr>
              <a:t>same</a:t>
            </a:r>
            <a:r>
              <a:rPr lang="fr-BE" sz="1600" b="0" dirty="0">
                <a:solidFill>
                  <a:srgbClr val="0F5494"/>
                </a:solidFill>
              </a:rPr>
              <a:t>, </a:t>
            </a:r>
            <a:r>
              <a:rPr lang="fr-BE" sz="1600" b="0" dirty="0" err="1">
                <a:solidFill>
                  <a:srgbClr val="0F5494"/>
                </a:solidFill>
              </a:rPr>
              <a:t>regardless</a:t>
            </a:r>
            <a:r>
              <a:rPr lang="fr-BE" sz="1600" b="0" dirty="0">
                <a:solidFill>
                  <a:srgbClr val="0F5494"/>
                </a:solidFill>
              </a:rPr>
              <a:t> </a:t>
            </a:r>
            <a:r>
              <a:rPr lang="fr-BE" sz="1600" b="0" dirty="0" err="1">
                <a:solidFill>
                  <a:srgbClr val="0F5494"/>
                </a:solidFill>
              </a:rPr>
              <a:t>whether</a:t>
            </a:r>
            <a:r>
              <a:rPr lang="fr-BE" sz="1600" b="0" dirty="0">
                <a:solidFill>
                  <a:srgbClr val="0F5494"/>
                </a:solidFill>
              </a:rPr>
              <a:t> C1, C2 or C3 </a:t>
            </a:r>
            <a:r>
              <a:rPr lang="fr-BE" sz="1600" b="0" dirty="0" err="1">
                <a:solidFill>
                  <a:srgbClr val="0F5494"/>
                </a:solidFill>
              </a:rPr>
              <a:t>is</a:t>
            </a:r>
            <a:r>
              <a:rPr lang="fr-BE" sz="1600" b="0" dirty="0">
                <a:solidFill>
                  <a:srgbClr val="0F5494"/>
                </a:solidFill>
              </a:rPr>
              <a:t> </a:t>
            </a:r>
            <a:r>
              <a:rPr lang="fr-BE" sz="1600" b="0" dirty="0" err="1">
                <a:solidFill>
                  <a:srgbClr val="0F5494"/>
                </a:solidFill>
              </a:rPr>
              <a:t>actually</a:t>
            </a:r>
            <a:r>
              <a:rPr lang="fr-BE" sz="1600" b="0" dirty="0">
                <a:solidFill>
                  <a:srgbClr val="0F5494"/>
                </a:solidFill>
              </a:rPr>
              <a:t> </a:t>
            </a:r>
            <a:r>
              <a:rPr lang="fr-BE" sz="1600" b="0" dirty="0" err="1">
                <a:solidFill>
                  <a:srgbClr val="0F5494"/>
                </a:solidFill>
              </a:rPr>
              <a:t>present</a:t>
            </a:r>
            <a:endParaRPr lang="fr-BE" sz="1600" b="0" dirty="0">
              <a:solidFill>
                <a:srgbClr val="0F5494"/>
              </a:solidFill>
            </a:endParaRPr>
          </a:p>
          <a:p>
            <a:pPr marL="342900" indent="-342900">
              <a:buFontTx/>
              <a:buChar char="-"/>
            </a:pPr>
            <a:endParaRPr lang="fr-BE" sz="1600" b="0" dirty="0">
              <a:solidFill>
                <a:srgbClr val="0F5494"/>
              </a:solidFill>
            </a:endParaRPr>
          </a:p>
        </p:txBody>
      </p:sp>
      <p:sp>
        <p:nvSpPr>
          <p:cNvPr id="2" name="TextBox 1"/>
          <p:cNvSpPr txBox="1"/>
          <p:nvPr/>
        </p:nvSpPr>
        <p:spPr>
          <a:xfrm>
            <a:off x="7773305" y="3843493"/>
            <a:ext cx="1047167" cy="954107"/>
          </a:xfrm>
          <a:prstGeom prst="rect">
            <a:avLst/>
          </a:prstGeom>
          <a:solidFill>
            <a:schemeClr val="accent1">
              <a:lumMod val="90000"/>
            </a:schemeClr>
          </a:solidFill>
        </p:spPr>
        <p:txBody>
          <a:bodyPr wrap="square" rtlCol="0">
            <a:spAutoFit/>
          </a:bodyPr>
          <a:lstStyle/>
          <a:p>
            <a:r>
              <a:rPr lang="fr-BE" sz="1400" b="0" dirty="0" err="1">
                <a:solidFill>
                  <a:schemeClr val="tx1"/>
                </a:solidFill>
              </a:rPr>
              <a:t>Each</a:t>
            </a:r>
            <a:r>
              <a:rPr lang="fr-BE" sz="1400" b="0" dirty="0">
                <a:solidFill>
                  <a:schemeClr val="tx1"/>
                </a:solidFill>
              </a:rPr>
              <a:t> C </a:t>
            </a:r>
            <a:r>
              <a:rPr lang="fr-BE" sz="1400" b="0" dirty="0" err="1">
                <a:solidFill>
                  <a:schemeClr val="tx1"/>
                </a:solidFill>
              </a:rPr>
              <a:t>identified</a:t>
            </a:r>
            <a:r>
              <a:rPr lang="fr-BE" sz="1400" b="0" dirty="0">
                <a:solidFill>
                  <a:schemeClr val="tx1"/>
                </a:solidFill>
              </a:rPr>
              <a:t>  </a:t>
            </a:r>
            <a:r>
              <a:rPr lang="fr-BE" sz="1400" b="0" dirty="0" err="1">
                <a:solidFill>
                  <a:schemeClr val="tx1"/>
                </a:solidFill>
              </a:rPr>
              <a:t>following</a:t>
            </a:r>
            <a:r>
              <a:rPr lang="fr-BE" sz="1400" b="0" dirty="0">
                <a:solidFill>
                  <a:schemeClr val="tx1"/>
                </a:solidFill>
              </a:rPr>
              <a:t> 3.2.2</a:t>
            </a:r>
            <a:endParaRPr lang="en-GB" sz="1400" b="0" dirty="0" err="1">
              <a:solidFill>
                <a:schemeClr val="tx1"/>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37</a:t>
            </a:fld>
            <a:endParaRPr lang="en-GB" dirty="0"/>
          </a:p>
        </p:txBody>
      </p:sp>
      <p:pic>
        <p:nvPicPr>
          <p:cNvPr id="33" name="Picture 32"/>
          <p:cNvPicPr>
            <a:picLocks noChangeAspect="1"/>
          </p:cNvPicPr>
          <p:nvPr/>
        </p:nvPicPr>
        <p:blipFill>
          <a:blip r:embed="rId4"/>
          <a:stretch>
            <a:fillRect/>
          </a:stretch>
        </p:blipFill>
        <p:spPr>
          <a:xfrm rot="655411">
            <a:off x="6733164" y="4710778"/>
            <a:ext cx="2222242" cy="982231"/>
          </a:xfrm>
          <a:prstGeom prst="rect">
            <a:avLst/>
          </a:prstGeom>
        </p:spPr>
      </p:pic>
    </p:spTree>
    <p:extLst>
      <p:ext uri="{BB962C8B-B14F-4D97-AF65-F5344CB8AC3E}">
        <p14:creationId xmlns:p14="http://schemas.microsoft.com/office/powerpoint/2010/main" val="4133171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630"/>
            <a:ext cx="8229600" cy="936625"/>
          </a:xfrm>
        </p:spPr>
        <p:txBody>
          <a:bodyPr/>
          <a:lstStyle/>
          <a:p>
            <a:pPr marL="0" indent="0"/>
            <a:r>
              <a:rPr lang="fr-BE" sz="2800" dirty="0" err="1">
                <a:solidFill>
                  <a:srgbClr val="00B050"/>
                </a:solidFill>
              </a:rPr>
              <a:t>Example</a:t>
            </a:r>
            <a:r>
              <a:rPr lang="fr-BE" sz="2800" dirty="0">
                <a:solidFill>
                  <a:srgbClr val="00B050"/>
                </a:solidFill>
              </a:rPr>
              <a:t> 2 – </a:t>
            </a:r>
            <a:r>
              <a:rPr lang="fr-BE" sz="2800" dirty="0" err="1">
                <a:solidFill>
                  <a:srgbClr val="00B050"/>
                </a:solidFill>
              </a:rPr>
              <a:t>different</a:t>
            </a:r>
            <a:r>
              <a:rPr lang="fr-BE" sz="2800" dirty="0">
                <a:solidFill>
                  <a:srgbClr val="00B050"/>
                </a:solidFill>
              </a:rPr>
              <a:t> components, but (</a:t>
            </a:r>
            <a:r>
              <a:rPr lang="fr-BE" sz="2800" dirty="0" err="1">
                <a:solidFill>
                  <a:srgbClr val="00B050"/>
                </a:solidFill>
              </a:rPr>
              <a:t>toxicologically</a:t>
            </a:r>
            <a:r>
              <a:rPr lang="fr-BE" sz="2800" dirty="0">
                <a:solidFill>
                  <a:srgbClr val="00B050"/>
                </a:solidFill>
              </a:rPr>
              <a:t>) the </a:t>
            </a:r>
            <a:r>
              <a:rPr lang="fr-BE" sz="2800" dirty="0" err="1">
                <a:solidFill>
                  <a:srgbClr val="00B050"/>
                </a:solidFill>
              </a:rPr>
              <a:t>same</a:t>
            </a:r>
            <a:r>
              <a:rPr lang="fr-BE" sz="2800" dirty="0">
                <a:solidFill>
                  <a:srgbClr val="00B050"/>
                </a:solidFill>
              </a:rPr>
              <a:t> (1)</a:t>
            </a:r>
          </a:p>
        </p:txBody>
      </p:sp>
      <p:pic>
        <p:nvPicPr>
          <p:cNvPr id="4" name="Picture 3"/>
          <p:cNvPicPr>
            <a:picLocks noChangeAspect="1"/>
          </p:cNvPicPr>
          <p:nvPr/>
        </p:nvPicPr>
        <p:blipFill>
          <a:blip r:embed="rId2"/>
          <a:stretch>
            <a:fillRect/>
          </a:stretch>
        </p:blipFill>
        <p:spPr>
          <a:xfrm>
            <a:off x="6741144" y="1294794"/>
            <a:ext cx="2151162" cy="1249783"/>
          </a:xfrm>
          <a:prstGeom prst="rect">
            <a:avLst/>
          </a:prstGeom>
        </p:spPr>
      </p:pic>
      <p:pic>
        <p:nvPicPr>
          <p:cNvPr id="6" name="Picture 5"/>
          <p:cNvPicPr>
            <a:picLocks noChangeAspect="1"/>
          </p:cNvPicPr>
          <p:nvPr/>
        </p:nvPicPr>
        <p:blipFill>
          <a:blip r:embed="rId3"/>
          <a:stretch>
            <a:fillRect/>
          </a:stretch>
        </p:blipFill>
        <p:spPr>
          <a:xfrm>
            <a:off x="2411760" y="2467635"/>
            <a:ext cx="1066553" cy="1271949"/>
          </a:xfrm>
          <a:prstGeom prst="rect">
            <a:avLst/>
          </a:prstGeom>
        </p:spPr>
      </p:pic>
      <p:pic>
        <p:nvPicPr>
          <p:cNvPr id="7" name="Picture 6"/>
          <p:cNvPicPr>
            <a:picLocks noChangeAspect="1"/>
          </p:cNvPicPr>
          <p:nvPr/>
        </p:nvPicPr>
        <p:blipFill>
          <a:blip r:embed="rId4"/>
          <a:stretch>
            <a:fillRect/>
          </a:stretch>
        </p:blipFill>
        <p:spPr>
          <a:xfrm>
            <a:off x="3674803" y="2483813"/>
            <a:ext cx="971032" cy="1255771"/>
          </a:xfrm>
          <a:prstGeom prst="rect">
            <a:avLst/>
          </a:prstGeom>
        </p:spPr>
      </p:pic>
      <p:pic>
        <p:nvPicPr>
          <p:cNvPr id="8" name="Picture 7"/>
          <p:cNvPicPr>
            <a:picLocks noChangeAspect="1"/>
          </p:cNvPicPr>
          <p:nvPr/>
        </p:nvPicPr>
        <p:blipFill>
          <a:blip r:embed="rId5"/>
          <a:stretch>
            <a:fillRect/>
          </a:stretch>
        </p:blipFill>
        <p:spPr>
          <a:xfrm>
            <a:off x="4908779" y="2348880"/>
            <a:ext cx="1031373" cy="1347439"/>
          </a:xfrm>
          <a:prstGeom prst="rect">
            <a:avLst/>
          </a:prstGeom>
        </p:spPr>
      </p:pic>
      <p:graphicFrame>
        <p:nvGraphicFramePr>
          <p:cNvPr id="10" name="Table 9"/>
          <p:cNvGraphicFramePr>
            <a:graphicFrameLocks noGrp="1"/>
          </p:cNvGraphicFramePr>
          <p:nvPr/>
        </p:nvGraphicFramePr>
        <p:xfrm>
          <a:off x="971600" y="3925267"/>
          <a:ext cx="4992216" cy="1840050"/>
        </p:xfrm>
        <a:graphic>
          <a:graphicData uri="http://schemas.openxmlformats.org/drawingml/2006/table">
            <a:tbl>
              <a:tblPr firstRow="1" bandRow="1">
                <a:tableStyleId>{17292A2E-F333-43FB-9621-5CBBE7FDCDCB}</a:tableStyleId>
              </a:tblPr>
              <a:tblGrid>
                <a:gridCol w="1440160">
                  <a:extLst>
                    <a:ext uri="{9D8B030D-6E8A-4147-A177-3AD203B41FA5}">
                      <a16:colId xmlns:a16="http://schemas.microsoft.com/office/drawing/2014/main" val="4231799331"/>
                    </a:ext>
                  </a:extLst>
                </a:gridCol>
                <a:gridCol w="1152128">
                  <a:extLst>
                    <a:ext uri="{9D8B030D-6E8A-4147-A177-3AD203B41FA5}">
                      <a16:colId xmlns:a16="http://schemas.microsoft.com/office/drawing/2014/main" val="2129179934"/>
                    </a:ext>
                  </a:extLst>
                </a:gridCol>
                <a:gridCol w="1175792">
                  <a:extLst>
                    <a:ext uri="{9D8B030D-6E8A-4147-A177-3AD203B41FA5}">
                      <a16:colId xmlns:a16="http://schemas.microsoft.com/office/drawing/2014/main" val="2397856515"/>
                    </a:ext>
                  </a:extLst>
                </a:gridCol>
                <a:gridCol w="1224136">
                  <a:extLst>
                    <a:ext uri="{9D8B030D-6E8A-4147-A177-3AD203B41FA5}">
                      <a16:colId xmlns:a16="http://schemas.microsoft.com/office/drawing/2014/main" val="2482609799"/>
                    </a:ext>
                  </a:extLst>
                </a:gridCol>
              </a:tblGrid>
              <a:tr h="370840">
                <a:tc>
                  <a:txBody>
                    <a:bodyPr/>
                    <a:lstStyle/>
                    <a:p>
                      <a:r>
                        <a:rPr lang="fr-BE" sz="1400" dirty="0">
                          <a:solidFill>
                            <a:schemeClr val="bg1"/>
                          </a:solidFill>
                        </a:rPr>
                        <a:t>Composition</a:t>
                      </a:r>
                    </a:p>
                  </a:txBody>
                  <a:tcPr/>
                </a:tc>
                <a:tc>
                  <a:txBody>
                    <a:bodyPr/>
                    <a:lstStyle/>
                    <a:p>
                      <a:r>
                        <a:rPr lang="fr-BE" sz="1400" dirty="0">
                          <a:solidFill>
                            <a:srgbClr val="00B050"/>
                          </a:solidFill>
                        </a:rPr>
                        <a:t>Mixture ‘G’</a:t>
                      </a:r>
                    </a:p>
                  </a:txBody>
                  <a:tcPr/>
                </a:tc>
                <a:tc>
                  <a:txBody>
                    <a:bodyPr/>
                    <a:lstStyle/>
                    <a:p>
                      <a:r>
                        <a:rPr lang="fr-BE" sz="1400" dirty="0">
                          <a:solidFill>
                            <a:srgbClr val="FF33CC"/>
                          </a:solidFill>
                        </a:rPr>
                        <a:t>Mixture ‘P’</a:t>
                      </a:r>
                    </a:p>
                  </a:txBody>
                  <a:tcPr/>
                </a:tc>
                <a:tc>
                  <a:txBody>
                    <a:bodyPr/>
                    <a:lstStyle/>
                    <a:p>
                      <a:r>
                        <a:rPr lang="fr-BE" sz="1400" dirty="0">
                          <a:solidFill>
                            <a:srgbClr val="FF0000"/>
                          </a:solidFill>
                        </a:rPr>
                        <a:t>Mixture ‘R’</a:t>
                      </a:r>
                    </a:p>
                  </a:txBody>
                  <a:tcPr/>
                </a:tc>
                <a:extLst>
                  <a:ext uri="{0D108BD9-81ED-4DB2-BD59-A6C34878D82A}">
                    <a16:rowId xmlns:a16="http://schemas.microsoft.com/office/drawing/2014/main" val="3998288952"/>
                  </a:ext>
                </a:extLst>
              </a:tr>
              <a:tr h="302978">
                <a:tc>
                  <a:txBody>
                    <a:bodyPr/>
                    <a:lstStyle/>
                    <a:p>
                      <a:r>
                        <a:rPr lang="fr-BE" sz="1400" dirty="0">
                          <a:solidFill>
                            <a:schemeClr val="tx1"/>
                          </a:solidFill>
                        </a:rPr>
                        <a:t>45%</a:t>
                      </a:r>
                    </a:p>
                  </a:txBody>
                  <a:tcPr/>
                </a:tc>
                <a:tc>
                  <a:txBody>
                    <a:bodyPr/>
                    <a:lstStyle/>
                    <a:p>
                      <a:r>
                        <a:rPr lang="fr-BE" sz="1400" dirty="0">
                          <a:solidFill>
                            <a:srgbClr val="00B050"/>
                          </a:solidFill>
                        </a:rPr>
                        <a:t>A</a:t>
                      </a:r>
                    </a:p>
                  </a:txBody>
                  <a:tcPr/>
                </a:tc>
                <a:tc>
                  <a:txBody>
                    <a:bodyPr/>
                    <a:lstStyle/>
                    <a:p>
                      <a:r>
                        <a:rPr lang="fr-BE" sz="1400" dirty="0">
                          <a:solidFill>
                            <a:srgbClr val="FF33CC"/>
                          </a:solidFill>
                        </a:rPr>
                        <a:t>A</a:t>
                      </a:r>
                    </a:p>
                  </a:txBody>
                  <a:tcPr/>
                </a:tc>
                <a:tc>
                  <a:txBody>
                    <a:bodyPr/>
                    <a:lstStyle/>
                    <a:p>
                      <a:r>
                        <a:rPr lang="fr-BE" sz="1400" dirty="0">
                          <a:solidFill>
                            <a:srgbClr val="FF0000"/>
                          </a:solidFill>
                        </a:rPr>
                        <a:t>A</a:t>
                      </a:r>
                    </a:p>
                  </a:txBody>
                  <a:tcPr/>
                </a:tc>
                <a:extLst>
                  <a:ext uri="{0D108BD9-81ED-4DB2-BD59-A6C34878D82A}">
                    <a16:rowId xmlns:a16="http://schemas.microsoft.com/office/drawing/2014/main" val="208673672"/>
                  </a:ext>
                </a:extLst>
              </a:tr>
              <a:tr h="286210">
                <a:tc>
                  <a:txBody>
                    <a:bodyPr/>
                    <a:lstStyle/>
                    <a:p>
                      <a:r>
                        <a:rPr lang="fr-BE" sz="1400" dirty="0">
                          <a:solidFill>
                            <a:schemeClr val="tx1"/>
                          </a:solidFill>
                        </a:rPr>
                        <a:t>45%</a:t>
                      </a:r>
                      <a:endParaRPr lang="fr-BE" sz="1200" dirty="0">
                        <a:solidFill>
                          <a:schemeClr val="tx1"/>
                        </a:solidFill>
                      </a:endParaRPr>
                    </a:p>
                  </a:txBody>
                  <a:tcPr/>
                </a:tc>
                <a:tc>
                  <a:txBody>
                    <a:bodyPr/>
                    <a:lstStyle/>
                    <a:p>
                      <a:r>
                        <a:rPr lang="fr-BE" sz="1400" dirty="0">
                          <a:solidFill>
                            <a:srgbClr val="00B050"/>
                          </a:solidFill>
                        </a:rPr>
                        <a:t>B</a:t>
                      </a:r>
                    </a:p>
                  </a:txBody>
                  <a:tcPr/>
                </a:tc>
                <a:tc>
                  <a:txBody>
                    <a:bodyPr/>
                    <a:lstStyle/>
                    <a:p>
                      <a:r>
                        <a:rPr lang="fr-BE" sz="1400" dirty="0">
                          <a:solidFill>
                            <a:srgbClr val="FF33CC"/>
                          </a:solidFill>
                        </a:rPr>
                        <a:t>B</a:t>
                      </a:r>
                    </a:p>
                  </a:txBody>
                  <a:tcPr/>
                </a:tc>
                <a:tc>
                  <a:txBody>
                    <a:bodyPr/>
                    <a:lstStyle/>
                    <a:p>
                      <a:r>
                        <a:rPr lang="fr-BE" sz="1400" dirty="0">
                          <a:solidFill>
                            <a:srgbClr val="FF0000"/>
                          </a:solidFill>
                        </a:rPr>
                        <a:t>B</a:t>
                      </a:r>
                    </a:p>
                  </a:txBody>
                  <a:tcPr/>
                </a:tc>
                <a:extLst>
                  <a:ext uri="{0D108BD9-81ED-4DB2-BD59-A6C34878D82A}">
                    <a16:rowId xmlns:a16="http://schemas.microsoft.com/office/drawing/2014/main" val="3792811752"/>
                  </a:ext>
                </a:extLst>
              </a:tr>
              <a:tr h="341450">
                <a:tc>
                  <a:txBody>
                    <a:bodyPr/>
                    <a:lstStyle/>
                    <a:p>
                      <a:r>
                        <a:rPr lang="fr-BE" sz="1400" dirty="0">
                          <a:solidFill>
                            <a:schemeClr val="tx1"/>
                          </a:solidFill>
                        </a:rPr>
                        <a:t>10%</a:t>
                      </a:r>
                      <a:endParaRPr lang="fr-BE" sz="1200" dirty="0">
                        <a:solidFill>
                          <a:schemeClr val="tx1"/>
                        </a:solidFill>
                      </a:endParaRPr>
                    </a:p>
                  </a:txBody>
                  <a:tcPr/>
                </a:tc>
                <a:tc>
                  <a:txBody>
                    <a:bodyPr/>
                    <a:lstStyle/>
                    <a:p>
                      <a:r>
                        <a:rPr lang="fr-BE" sz="1400" dirty="0">
                          <a:solidFill>
                            <a:srgbClr val="00B050"/>
                          </a:solidFill>
                        </a:rPr>
                        <a:t>G</a:t>
                      </a:r>
                    </a:p>
                  </a:txBody>
                  <a:tcPr/>
                </a:tc>
                <a:tc>
                  <a:txBody>
                    <a:bodyPr/>
                    <a:lstStyle/>
                    <a:p>
                      <a:r>
                        <a:rPr lang="fr-BE" sz="1400" dirty="0">
                          <a:solidFill>
                            <a:srgbClr val="FF33CC"/>
                          </a:solidFill>
                        </a:rPr>
                        <a:t>P</a:t>
                      </a:r>
                    </a:p>
                  </a:txBody>
                  <a:tcPr/>
                </a:tc>
                <a:tc>
                  <a:txBody>
                    <a:bodyPr/>
                    <a:lstStyle/>
                    <a:p>
                      <a:r>
                        <a:rPr lang="fr-BE" sz="1400" dirty="0">
                          <a:solidFill>
                            <a:srgbClr val="FF0000"/>
                          </a:solidFill>
                        </a:rPr>
                        <a:t>R</a:t>
                      </a:r>
                    </a:p>
                  </a:txBody>
                  <a:tcPr/>
                </a:tc>
                <a:extLst>
                  <a:ext uri="{0D108BD9-81ED-4DB2-BD59-A6C34878D82A}">
                    <a16:rowId xmlns:a16="http://schemas.microsoft.com/office/drawing/2014/main" val="3003275101"/>
                  </a:ext>
                </a:extLst>
              </a:tr>
              <a:tr h="370840">
                <a:tc>
                  <a:txBody>
                    <a:bodyPr/>
                    <a:lstStyle/>
                    <a:p>
                      <a:r>
                        <a:rPr lang="fr-BE" sz="1400" dirty="0" err="1">
                          <a:solidFill>
                            <a:schemeClr val="tx1"/>
                          </a:solidFill>
                        </a:rPr>
                        <a:t>Classific</a:t>
                      </a:r>
                      <a:r>
                        <a:rPr lang="fr-BE" sz="1400" dirty="0">
                          <a:solidFill>
                            <a:schemeClr val="tx1"/>
                          </a:solidFill>
                        </a:rPr>
                        <a:t>.</a:t>
                      </a:r>
                    </a:p>
                  </a:txBody>
                  <a:tcPr/>
                </a:tc>
                <a:tc>
                  <a:txBody>
                    <a:bodyPr/>
                    <a:lstStyle/>
                    <a:p>
                      <a:r>
                        <a:rPr lang="fr-BE" sz="1400" dirty="0">
                          <a:solidFill>
                            <a:srgbClr val="00B050"/>
                          </a:solidFill>
                        </a:rPr>
                        <a:t>Skin</a:t>
                      </a:r>
                      <a:r>
                        <a:rPr lang="fr-BE" sz="1400" baseline="0" dirty="0">
                          <a:solidFill>
                            <a:srgbClr val="00B050"/>
                          </a:solidFill>
                        </a:rPr>
                        <a:t> Sens.</a:t>
                      </a:r>
                      <a:endParaRPr lang="fr-BE" sz="1400" dirty="0">
                        <a:solidFill>
                          <a:srgbClr val="00B050"/>
                        </a:solidFill>
                      </a:endParaRPr>
                    </a:p>
                  </a:txBody>
                  <a:tcPr/>
                </a:tc>
                <a:tc>
                  <a:txBody>
                    <a:bodyPr/>
                    <a:lstStyle/>
                    <a:p>
                      <a:r>
                        <a:rPr lang="fr-BE" sz="1400" dirty="0">
                          <a:solidFill>
                            <a:srgbClr val="FF33CC"/>
                          </a:solidFill>
                        </a:rPr>
                        <a:t>Skin Sens.</a:t>
                      </a:r>
                      <a:r>
                        <a:rPr lang="fr-BE" sz="1400" baseline="0" dirty="0">
                          <a:solidFill>
                            <a:srgbClr val="FF33CC"/>
                          </a:solidFill>
                        </a:rPr>
                        <a:t> </a:t>
                      </a:r>
                      <a:endParaRPr lang="fr-BE" sz="1400" dirty="0">
                        <a:solidFill>
                          <a:srgbClr val="FF33CC"/>
                        </a:solidFill>
                      </a:endParaRPr>
                    </a:p>
                  </a:txBody>
                  <a:tcPr/>
                </a:tc>
                <a:tc>
                  <a:txBody>
                    <a:bodyPr/>
                    <a:lstStyle/>
                    <a:p>
                      <a:r>
                        <a:rPr lang="fr-BE" sz="1400" dirty="0">
                          <a:solidFill>
                            <a:srgbClr val="FF0000"/>
                          </a:solidFill>
                        </a:rPr>
                        <a:t>Skin</a:t>
                      </a:r>
                      <a:r>
                        <a:rPr lang="fr-BE" sz="1400" baseline="0" dirty="0">
                          <a:solidFill>
                            <a:srgbClr val="FF0000"/>
                          </a:solidFill>
                        </a:rPr>
                        <a:t> Sens.</a:t>
                      </a:r>
                      <a:endParaRPr lang="fr-BE" sz="1400" dirty="0">
                        <a:solidFill>
                          <a:srgbClr val="FF0000"/>
                        </a:solidFill>
                      </a:endParaRPr>
                    </a:p>
                  </a:txBody>
                  <a:tcPr/>
                </a:tc>
                <a:extLst>
                  <a:ext uri="{0D108BD9-81ED-4DB2-BD59-A6C34878D82A}">
                    <a16:rowId xmlns:a16="http://schemas.microsoft.com/office/drawing/2014/main" val="309665206"/>
                  </a:ext>
                </a:extLst>
              </a:tr>
            </a:tbl>
          </a:graphicData>
        </a:graphic>
      </p:graphicFrame>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38</a:t>
            </a:fld>
            <a:endParaRPr lang="en-GB" dirty="0"/>
          </a:p>
        </p:txBody>
      </p:sp>
    </p:spTree>
    <p:extLst>
      <p:ext uri="{BB962C8B-B14F-4D97-AF65-F5344CB8AC3E}">
        <p14:creationId xmlns:p14="http://schemas.microsoft.com/office/powerpoint/2010/main" val="320766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630"/>
            <a:ext cx="8229600" cy="936625"/>
          </a:xfrm>
        </p:spPr>
        <p:txBody>
          <a:bodyPr/>
          <a:lstStyle/>
          <a:p>
            <a:pPr marL="0" indent="0"/>
            <a:r>
              <a:rPr lang="fr-BE" sz="2800" dirty="0" err="1">
                <a:solidFill>
                  <a:srgbClr val="00B050"/>
                </a:solidFill>
              </a:rPr>
              <a:t>Example</a:t>
            </a:r>
            <a:r>
              <a:rPr lang="fr-BE" sz="2800" dirty="0">
                <a:solidFill>
                  <a:srgbClr val="00B050"/>
                </a:solidFill>
              </a:rPr>
              <a:t> 2 – </a:t>
            </a:r>
            <a:r>
              <a:rPr lang="fr-BE" sz="2800" dirty="0" err="1">
                <a:solidFill>
                  <a:srgbClr val="00B050"/>
                </a:solidFill>
              </a:rPr>
              <a:t>different</a:t>
            </a:r>
            <a:r>
              <a:rPr lang="fr-BE" sz="2800" dirty="0">
                <a:solidFill>
                  <a:srgbClr val="00B050"/>
                </a:solidFill>
              </a:rPr>
              <a:t> components, but (</a:t>
            </a:r>
            <a:r>
              <a:rPr lang="fr-BE" sz="2800" dirty="0" err="1">
                <a:solidFill>
                  <a:srgbClr val="00B050"/>
                </a:solidFill>
              </a:rPr>
              <a:t>toxicologically</a:t>
            </a:r>
            <a:r>
              <a:rPr lang="fr-BE" sz="2800" dirty="0">
                <a:solidFill>
                  <a:srgbClr val="00B050"/>
                </a:solidFill>
              </a:rPr>
              <a:t>) the </a:t>
            </a:r>
            <a:r>
              <a:rPr lang="fr-BE" sz="2800" dirty="0" err="1">
                <a:solidFill>
                  <a:srgbClr val="00B050"/>
                </a:solidFill>
              </a:rPr>
              <a:t>same</a:t>
            </a:r>
            <a:r>
              <a:rPr lang="fr-BE" sz="2800" dirty="0">
                <a:solidFill>
                  <a:srgbClr val="00B050"/>
                </a:solidFill>
              </a:rPr>
              <a:t> (1)</a:t>
            </a:r>
          </a:p>
        </p:txBody>
      </p:sp>
      <p:pic>
        <p:nvPicPr>
          <p:cNvPr id="4" name="Picture 3"/>
          <p:cNvPicPr>
            <a:picLocks noChangeAspect="1"/>
          </p:cNvPicPr>
          <p:nvPr/>
        </p:nvPicPr>
        <p:blipFill>
          <a:blip r:embed="rId2"/>
          <a:stretch>
            <a:fillRect/>
          </a:stretch>
        </p:blipFill>
        <p:spPr>
          <a:xfrm>
            <a:off x="6741144" y="1294794"/>
            <a:ext cx="2151162" cy="1249783"/>
          </a:xfrm>
          <a:prstGeom prst="rect">
            <a:avLst/>
          </a:prstGeom>
        </p:spPr>
      </p:pic>
      <p:sp>
        <p:nvSpPr>
          <p:cNvPr id="9" name="TextBox 8"/>
          <p:cNvSpPr txBox="1"/>
          <p:nvPr/>
        </p:nvSpPr>
        <p:spPr>
          <a:xfrm>
            <a:off x="399908" y="1864567"/>
            <a:ext cx="6404340" cy="1015663"/>
          </a:xfrm>
          <a:prstGeom prst="rect">
            <a:avLst/>
          </a:prstGeom>
          <a:noFill/>
          <a:ln w="28575">
            <a:solidFill>
              <a:srgbClr val="0F5494"/>
            </a:solidFill>
          </a:ln>
        </p:spPr>
        <p:txBody>
          <a:bodyPr wrap="square" rtlCol="0">
            <a:spAutoFit/>
          </a:bodyPr>
          <a:lstStyle/>
          <a:p>
            <a:r>
              <a:rPr lang="fr-BE" sz="2000" b="0" dirty="0">
                <a:solidFill>
                  <a:srgbClr val="0F5494"/>
                </a:solidFill>
              </a:rPr>
              <a:t>Name:		‘Mixture G’, ‘Mixture P’, ‘Mixture R’</a:t>
            </a:r>
          </a:p>
          <a:p>
            <a:r>
              <a:rPr lang="fr-BE" sz="2000" b="0" dirty="0">
                <a:solidFill>
                  <a:srgbClr val="0F5494"/>
                </a:solidFill>
              </a:rPr>
              <a:t>Classification:	Skin Sens.</a:t>
            </a:r>
          </a:p>
          <a:p>
            <a:r>
              <a:rPr lang="fr-BE" sz="2000" b="0" dirty="0">
                <a:solidFill>
                  <a:srgbClr val="0F5494"/>
                </a:solidFill>
              </a:rPr>
              <a:t>Composition:	</a:t>
            </a:r>
          </a:p>
        </p:txBody>
      </p:sp>
      <p:sp>
        <p:nvSpPr>
          <p:cNvPr id="11" name="TextBox 10"/>
          <p:cNvSpPr txBox="1"/>
          <p:nvPr/>
        </p:nvSpPr>
        <p:spPr>
          <a:xfrm>
            <a:off x="337681" y="1427890"/>
            <a:ext cx="1866217" cy="400110"/>
          </a:xfrm>
          <a:prstGeom prst="rect">
            <a:avLst/>
          </a:prstGeom>
          <a:noFill/>
        </p:spPr>
        <p:txBody>
          <a:bodyPr wrap="none" rtlCol="0">
            <a:spAutoFit/>
          </a:bodyPr>
          <a:lstStyle/>
          <a:p>
            <a:r>
              <a:rPr lang="fr-BE" sz="2000" dirty="0">
                <a:solidFill>
                  <a:srgbClr val="0F5494"/>
                </a:solidFill>
              </a:rPr>
              <a:t>Notification</a:t>
            </a:r>
          </a:p>
        </p:txBody>
      </p:sp>
      <p:graphicFrame>
        <p:nvGraphicFramePr>
          <p:cNvPr id="12" name="Table 11"/>
          <p:cNvGraphicFramePr>
            <a:graphicFrameLocks noGrp="1"/>
          </p:cNvGraphicFramePr>
          <p:nvPr/>
        </p:nvGraphicFramePr>
        <p:xfrm>
          <a:off x="2339752" y="2605398"/>
          <a:ext cx="4320480" cy="1483360"/>
        </p:xfrm>
        <a:graphic>
          <a:graphicData uri="http://schemas.openxmlformats.org/drawingml/2006/table">
            <a:tbl>
              <a:tblPr firstRow="1" bandRow="1">
                <a:tableStyleId>{10A1B5D5-9B99-4C35-A422-299274C87663}</a:tableStyleId>
              </a:tblPr>
              <a:tblGrid>
                <a:gridCol w="1368152">
                  <a:extLst>
                    <a:ext uri="{9D8B030D-6E8A-4147-A177-3AD203B41FA5}">
                      <a16:colId xmlns:a16="http://schemas.microsoft.com/office/drawing/2014/main" val="2227940715"/>
                    </a:ext>
                  </a:extLst>
                </a:gridCol>
                <a:gridCol w="1872208">
                  <a:extLst>
                    <a:ext uri="{9D8B030D-6E8A-4147-A177-3AD203B41FA5}">
                      <a16:colId xmlns:a16="http://schemas.microsoft.com/office/drawing/2014/main" val="531808882"/>
                    </a:ext>
                  </a:extLst>
                </a:gridCol>
                <a:gridCol w="1080120">
                  <a:extLst>
                    <a:ext uri="{9D8B030D-6E8A-4147-A177-3AD203B41FA5}">
                      <a16:colId xmlns:a16="http://schemas.microsoft.com/office/drawing/2014/main" val="3998693511"/>
                    </a:ext>
                  </a:extLst>
                </a:gridCol>
              </a:tblGrid>
              <a:tr h="370840">
                <a:tc>
                  <a:txBody>
                    <a:bodyPr/>
                    <a:lstStyle/>
                    <a:p>
                      <a:r>
                        <a:rPr lang="fr-BE" sz="1600" dirty="0" err="1"/>
                        <a:t>Comp</a:t>
                      </a:r>
                      <a:r>
                        <a:rPr lang="fr-BE" sz="1600" dirty="0"/>
                        <a:t>.</a:t>
                      </a:r>
                    </a:p>
                  </a:txBody>
                  <a:tcPr/>
                </a:tc>
                <a:tc>
                  <a:txBody>
                    <a:bodyPr/>
                    <a:lstStyle/>
                    <a:p>
                      <a:r>
                        <a:rPr lang="fr-BE" sz="1600" dirty="0"/>
                        <a:t>Class.</a:t>
                      </a:r>
                    </a:p>
                  </a:txBody>
                  <a:tcPr/>
                </a:tc>
                <a:tc>
                  <a:txBody>
                    <a:bodyPr/>
                    <a:lstStyle/>
                    <a:p>
                      <a:r>
                        <a:rPr lang="fr-BE" sz="1600" dirty="0" err="1"/>
                        <a:t>Conc</a:t>
                      </a:r>
                      <a:r>
                        <a:rPr lang="fr-BE" sz="1600" dirty="0"/>
                        <a:t>.</a:t>
                      </a:r>
                    </a:p>
                  </a:txBody>
                  <a:tcPr/>
                </a:tc>
                <a:extLst>
                  <a:ext uri="{0D108BD9-81ED-4DB2-BD59-A6C34878D82A}">
                    <a16:rowId xmlns:a16="http://schemas.microsoft.com/office/drawing/2014/main" val="507696230"/>
                  </a:ext>
                </a:extLst>
              </a:tr>
              <a:tr h="370840">
                <a:tc>
                  <a:txBody>
                    <a:bodyPr/>
                    <a:lstStyle/>
                    <a:p>
                      <a:r>
                        <a:rPr lang="fr-BE" sz="1600" dirty="0"/>
                        <a:t>‘A’</a:t>
                      </a:r>
                    </a:p>
                  </a:txBody>
                  <a:tcPr/>
                </a:tc>
                <a:tc>
                  <a:txBody>
                    <a:bodyPr/>
                    <a:lstStyle/>
                    <a:p>
                      <a:r>
                        <a:rPr lang="fr-BE" sz="1600" dirty="0"/>
                        <a:t>Not </a:t>
                      </a:r>
                      <a:r>
                        <a:rPr lang="fr-BE" sz="1600" dirty="0" err="1"/>
                        <a:t>classified</a:t>
                      </a:r>
                      <a:endParaRPr lang="fr-BE" sz="1600" dirty="0"/>
                    </a:p>
                  </a:txBody>
                  <a:tcPr/>
                </a:tc>
                <a:tc>
                  <a:txBody>
                    <a:bodyPr/>
                    <a:lstStyle/>
                    <a:p>
                      <a:r>
                        <a:rPr lang="fr-BE" sz="1600" dirty="0"/>
                        <a:t>45%</a:t>
                      </a:r>
                    </a:p>
                  </a:txBody>
                  <a:tcPr/>
                </a:tc>
                <a:extLst>
                  <a:ext uri="{0D108BD9-81ED-4DB2-BD59-A6C34878D82A}">
                    <a16:rowId xmlns:a16="http://schemas.microsoft.com/office/drawing/2014/main" val="1553644229"/>
                  </a:ext>
                </a:extLst>
              </a:tr>
              <a:tr h="370840">
                <a:tc>
                  <a:txBody>
                    <a:bodyPr/>
                    <a:lstStyle/>
                    <a:p>
                      <a:r>
                        <a:rPr lang="fr-BE" sz="1600" dirty="0"/>
                        <a:t>‘B’</a:t>
                      </a:r>
                    </a:p>
                  </a:txBody>
                  <a:tcPr/>
                </a:tc>
                <a:tc>
                  <a:txBody>
                    <a:bodyPr/>
                    <a:lstStyle/>
                    <a:p>
                      <a:r>
                        <a:rPr lang="fr-BE" sz="1600" dirty="0"/>
                        <a:t>Not </a:t>
                      </a:r>
                      <a:r>
                        <a:rPr lang="fr-BE" sz="1600" dirty="0" err="1"/>
                        <a:t>classified</a:t>
                      </a:r>
                      <a:endParaRPr lang="fr-BE" sz="1600" dirty="0"/>
                    </a:p>
                  </a:txBody>
                  <a:tcPr/>
                </a:tc>
                <a:tc>
                  <a:txBody>
                    <a:bodyPr/>
                    <a:lstStyle/>
                    <a:p>
                      <a:r>
                        <a:rPr lang="fr-BE" sz="1600" dirty="0"/>
                        <a:t>45%</a:t>
                      </a:r>
                    </a:p>
                  </a:txBody>
                  <a:tcPr/>
                </a:tc>
                <a:extLst>
                  <a:ext uri="{0D108BD9-81ED-4DB2-BD59-A6C34878D82A}">
                    <a16:rowId xmlns:a16="http://schemas.microsoft.com/office/drawing/2014/main" val="481779539"/>
                  </a:ext>
                </a:extLst>
              </a:tr>
              <a:tr h="370840">
                <a:tc>
                  <a:txBody>
                    <a:bodyPr/>
                    <a:lstStyle/>
                    <a:p>
                      <a:r>
                        <a:rPr lang="fr-BE" sz="1600" dirty="0"/>
                        <a:t>ICG</a:t>
                      </a:r>
                      <a:r>
                        <a:rPr lang="fr-BE" sz="1600" baseline="0" dirty="0"/>
                        <a:t> 1</a:t>
                      </a:r>
                      <a:endParaRPr lang="fr-BE" sz="1600" dirty="0"/>
                    </a:p>
                  </a:txBody>
                  <a:tcPr/>
                </a:tc>
                <a:tc>
                  <a:txBody>
                    <a:bodyPr/>
                    <a:lstStyle/>
                    <a:p>
                      <a:r>
                        <a:rPr lang="fr-BE" sz="1600" dirty="0"/>
                        <a:t>Skins Sens.</a:t>
                      </a:r>
                    </a:p>
                  </a:txBody>
                  <a:tcPr/>
                </a:tc>
                <a:tc>
                  <a:txBody>
                    <a:bodyPr/>
                    <a:lstStyle/>
                    <a:p>
                      <a:r>
                        <a:rPr lang="fr-BE" sz="1600" dirty="0"/>
                        <a:t>10%</a:t>
                      </a:r>
                    </a:p>
                  </a:txBody>
                  <a:tcPr/>
                </a:tc>
                <a:extLst>
                  <a:ext uri="{0D108BD9-81ED-4DB2-BD59-A6C34878D82A}">
                    <a16:rowId xmlns:a16="http://schemas.microsoft.com/office/drawing/2014/main" val="1788595222"/>
                  </a:ext>
                </a:extLst>
              </a:tr>
            </a:tbl>
          </a:graphicData>
        </a:graphic>
      </p:graphicFrame>
      <p:graphicFrame>
        <p:nvGraphicFramePr>
          <p:cNvPr id="13" name="Table 12"/>
          <p:cNvGraphicFramePr>
            <a:graphicFrameLocks noGrp="1"/>
          </p:cNvGraphicFramePr>
          <p:nvPr/>
        </p:nvGraphicFramePr>
        <p:xfrm>
          <a:off x="3131840" y="4138280"/>
          <a:ext cx="4320480" cy="370840"/>
        </p:xfrm>
        <a:graphic>
          <a:graphicData uri="http://schemas.openxmlformats.org/drawingml/2006/table">
            <a:tbl>
              <a:tblPr firstRow="1" bandRow="1">
                <a:tableStyleId>{125E5076-3810-47DD-B79F-674D7AD40C01}</a:tableStyleId>
              </a:tblPr>
              <a:tblGrid>
                <a:gridCol w="1368152">
                  <a:extLst>
                    <a:ext uri="{9D8B030D-6E8A-4147-A177-3AD203B41FA5}">
                      <a16:colId xmlns:a16="http://schemas.microsoft.com/office/drawing/2014/main" val="2227940715"/>
                    </a:ext>
                  </a:extLst>
                </a:gridCol>
                <a:gridCol w="1368152">
                  <a:extLst>
                    <a:ext uri="{9D8B030D-6E8A-4147-A177-3AD203B41FA5}">
                      <a16:colId xmlns:a16="http://schemas.microsoft.com/office/drawing/2014/main" val="531808882"/>
                    </a:ext>
                  </a:extLst>
                </a:gridCol>
                <a:gridCol w="1584176">
                  <a:extLst>
                    <a:ext uri="{9D8B030D-6E8A-4147-A177-3AD203B41FA5}">
                      <a16:colId xmlns:a16="http://schemas.microsoft.com/office/drawing/2014/main" val="3998693511"/>
                    </a:ext>
                  </a:extLst>
                </a:gridCol>
              </a:tblGrid>
              <a:tr h="370840">
                <a:tc>
                  <a:txBody>
                    <a:bodyPr/>
                    <a:lstStyle/>
                    <a:p>
                      <a:r>
                        <a:rPr lang="fr-BE" sz="1600"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r>
                        <a:rPr lang="fr-BE" sz="1600" b="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r>
                        <a:rPr lang="fr-BE" sz="1600" b="0"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extLst>
                  <a:ext uri="{0D108BD9-81ED-4DB2-BD59-A6C34878D82A}">
                    <a16:rowId xmlns:a16="http://schemas.microsoft.com/office/drawing/2014/main" val="1788595222"/>
                  </a:ext>
                </a:extLst>
              </a:tr>
            </a:tbl>
          </a:graphicData>
        </a:graphic>
      </p:graphicFrame>
      <p:cxnSp>
        <p:nvCxnSpPr>
          <p:cNvPr id="14" name="Elbow Connector 13"/>
          <p:cNvCxnSpPr/>
          <p:nvPr/>
        </p:nvCxnSpPr>
        <p:spPr bwMode="auto">
          <a:xfrm>
            <a:off x="2784196" y="4050737"/>
            <a:ext cx="338336" cy="252862"/>
          </a:xfrm>
          <a:prstGeom prst="bentConnector3">
            <a:avLst/>
          </a:prstGeom>
          <a:noFill/>
          <a:ln w="28575" cap="flat" cmpd="sng" algn="ctr">
            <a:solidFill>
              <a:schemeClr val="accent4"/>
            </a:solidFill>
            <a:prstDash val="solid"/>
            <a:round/>
            <a:headEnd type="none" w="med" len="med"/>
            <a:tailEnd type="triangle"/>
          </a:ln>
          <a:effectLst/>
        </p:spPr>
      </p:cxnSp>
      <p:sp>
        <p:nvSpPr>
          <p:cNvPr id="15" name="TextBox 14"/>
          <p:cNvSpPr txBox="1"/>
          <p:nvPr/>
        </p:nvSpPr>
        <p:spPr>
          <a:xfrm>
            <a:off x="397023" y="4797600"/>
            <a:ext cx="4681090" cy="400110"/>
          </a:xfrm>
          <a:prstGeom prst="rect">
            <a:avLst/>
          </a:prstGeom>
          <a:noFill/>
        </p:spPr>
        <p:txBody>
          <a:bodyPr wrap="none" rtlCol="0">
            <a:spAutoFit/>
          </a:bodyPr>
          <a:lstStyle/>
          <a:p>
            <a:r>
              <a:rPr lang="fr-BE" sz="2000" dirty="0">
                <a:solidFill>
                  <a:srgbClr val="0F5494"/>
                </a:solidFill>
              </a:rPr>
              <a:t>Justification</a:t>
            </a:r>
            <a:r>
              <a:rPr lang="fr-BE" sz="2000" b="0" dirty="0">
                <a:solidFill>
                  <a:srgbClr val="0F5494"/>
                </a:solidFill>
              </a:rPr>
              <a:t>, not to </a:t>
            </a:r>
            <a:r>
              <a:rPr lang="fr-BE" sz="2000" b="0" dirty="0" err="1">
                <a:solidFill>
                  <a:srgbClr val="0F5494"/>
                </a:solidFill>
              </a:rPr>
              <a:t>be</a:t>
            </a:r>
            <a:r>
              <a:rPr lang="fr-BE" sz="2000" b="0" dirty="0">
                <a:solidFill>
                  <a:srgbClr val="0F5494"/>
                </a:solidFill>
              </a:rPr>
              <a:t> </a:t>
            </a:r>
            <a:r>
              <a:rPr lang="fr-BE" sz="2000" b="0" dirty="0" err="1">
                <a:solidFill>
                  <a:srgbClr val="0F5494"/>
                </a:solidFill>
              </a:rPr>
              <a:t>submitted</a:t>
            </a:r>
            <a:endParaRPr lang="fr-BE" sz="2000" b="0" dirty="0">
              <a:solidFill>
                <a:srgbClr val="0F5494"/>
              </a:solidFill>
            </a:endParaRPr>
          </a:p>
        </p:txBody>
      </p:sp>
      <p:sp>
        <p:nvSpPr>
          <p:cNvPr id="16" name="TextBox 15"/>
          <p:cNvSpPr txBox="1"/>
          <p:nvPr/>
        </p:nvSpPr>
        <p:spPr>
          <a:xfrm>
            <a:off x="467544" y="5259265"/>
            <a:ext cx="8352928" cy="1323439"/>
          </a:xfrm>
          <a:prstGeom prst="rect">
            <a:avLst/>
          </a:prstGeom>
          <a:noFill/>
          <a:ln w="28575">
            <a:noFill/>
          </a:ln>
        </p:spPr>
        <p:txBody>
          <a:bodyPr wrap="square" rtlCol="0">
            <a:spAutoFit/>
          </a:bodyPr>
          <a:lstStyle/>
          <a:p>
            <a:pPr marL="342900" indent="-342900">
              <a:buFontTx/>
              <a:buChar char="-"/>
            </a:pPr>
            <a:r>
              <a:rPr lang="fr-BE" sz="1600" b="0" dirty="0">
                <a:solidFill>
                  <a:srgbClr val="0F5494"/>
                </a:solidFill>
              </a:rPr>
              <a:t>Classification of G, P, R </a:t>
            </a:r>
            <a:r>
              <a:rPr lang="fr-BE" sz="1600" b="0" dirty="0" err="1">
                <a:solidFill>
                  <a:srgbClr val="0F5494"/>
                </a:solidFill>
              </a:rPr>
              <a:t>is</a:t>
            </a:r>
            <a:r>
              <a:rPr lang="fr-BE" sz="1600" b="0" dirty="0">
                <a:solidFill>
                  <a:srgbClr val="0F5494"/>
                </a:solidFill>
              </a:rPr>
              <a:t> the </a:t>
            </a:r>
            <a:r>
              <a:rPr lang="fr-BE" sz="1600" b="0" dirty="0" err="1">
                <a:solidFill>
                  <a:srgbClr val="0F5494"/>
                </a:solidFill>
              </a:rPr>
              <a:t>same</a:t>
            </a:r>
            <a:endParaRPr lang="fr-BE" sz="1600" b="0" dirty="0">
              <a:solidFill>
                <a:srgbClr val="0F5494"/>
              </a:solidFill>
            </a:endParaRPr>
          </a:p>
          <a:p>
            <a:pPr marL="342900" indent="-342900">
              <a:buFontTx/>
              <a:buChar char="-"/>
            </a:pPr>
            <a:r>
              <a:rPr lang="fr-BE" sz="1600" b="0" dirty="0">
                <a:solidFill>
                  <a:srgbClr val="0F5494"/>
                </a:solidFill>
              </a:rPr>
              <a:t>SDS section 11 of G, P and R </a:t>
            </a:r>
            <a:r>
              <a:rPr lang="fr-BE" sz="1600" b="0" dirty="0" err="1">
                <a:solidFill>
                  <a:srgbClr val="0F5494"/>
                </a:solidFill>
              </a:rPr>
              <a:t>is</a:t>
            </a:r>
            <a:r>
              <a:rPr lang="fr-BE" sz="1600" b="0" dirty="0">
                <a:solidFill>
                  <a:srgbClr val="0F5494"/>
                </a:solidFill>
              </a:rPr>
              <a:t> (</a:t>
            </a:r>
            <a:r>
              <a:rPr lang="fr-BE" sz="1600" b="0" dirty="0" err="1">
                <a:solidFill>
                  <a:srgbClr val="0F5494"/>
                </a:solidFill>
              </a:rPr>
              <a:t>virtually</a:t>
            </a:r>
            <a:r>
              <a:rPr lang="fr-BE" sz="1600" b="0" dirty="0">
                <a:solidFill>
                  <a:srgbClr val="0F5494"/>
                </a:solidFill>
              </a:rPr>
              <a:t>) the </a:t>
            </a:r>
            <a:r>
              <a:rPr lang="fr-BE" sz="1600" b="0" dirty="0" err="1">
                <a:solidFill>
                  <a:srgbClr val="0F5494"/>
                </a:solidFill>
              </a:rPr>
              <a:t>same</a:t>
            </a:r>
            <a:endParaRPr lang="fr-BE" sz="1600" b="0" dirty="0">
              <a:solidFill>
                <a:srgbClr val="0F5494"/>
              </a:solidFill>
            </a:endParaRPr>
          </a:p>
          <a:p>
            <a:pPr marL="342900" indent="-342900">
              <a:buFontTx/>
              <a:buChar char="-"/>
            </a:pPr>
            <a:r>
              <a:rPr lang="fr-BE" sz="1600" b="0" dirty="0">
                <a:solidFill>
                  <a:srgbClr val="0F5494"/>
                </a:solidFill>
              </a:rPr>
              <a:t>At ‘Mixture’ </a:t>
            </a:r>
            <a:r>
              <a:rPr lang="fr-BE" sz="1600" b="0" dirty="0" err="1">
                <a:solidFill>
                  <a:srgbClr val="0F5494"/>
                </a:solidFill>
              </a:rPr>
              <a:t>level</a:t>
            </a:r>
            <a:r>
              <a:rPr lang="fr-BE" sz="1600" b="0" dirty="0">
                <a:solidFill>
                  <a:srgbClr val="0F5494"/>
                </a:solidFill>
              </a:rPr>
              <a:t>, </a:t>
            </a:r>
            <a:r>
              <a:rPr lang="fr-BE" sz="1600" b="0" dirty="0" err="1">
                <a:solidFill>
                  <a:srgbClr val="0F5494"/>
                </a:solidFill>
              </a:rPr>
              <a:t>hazards</a:t>
            </a:r>
            <a:r>
              <a:rPr lang="fr-BE" sz="1600" b="0" dirty="0">
                <a:solidFill>
                  <a:srgbClr val="0F5494"/>
                </a:solidFill>
              </a:rPr>
              <a:t> identification and </a:t>
            </a:r>
            <a:r>
              <a:rPr lang="fr-BE" sz="1600" b="0" dirty="0" err="1">
                <a:solidFill>
                  <a:srgbClr val="0F5494"/>
                </a:solidFill>
              </a:rPr>
              <a:t>additional</a:t>
            </a:r>
            <a:r>
              <a:rPr lang="fr-BE" sz="1600" b="0" dirty="0">
                <a:solidFill>
                  <a:srgbClr val="0F5494"/>
                </a:solidFill>
              </a:rPr>
              <a:t> information </a:t>
            </a:r>
            <a:r>
              <a:rPr lang="fr-BE" sz="1600" b="0" dirty="0" err="1">
                <a:solidFill>
                  <a:srgbClr val="0F5494"/>
                </a:solidFill>
              </a:rPr>
              <a:t>is</a:t>
            </a:r>
            <a:r>
              <a:rPr lang="fr-BE" sz="1600" b="0" dirty="0">
                <a:solidFill>
                  <a:srgbClr val="0F5494"/>
                </a:solidFill>
              </a:rPr>
              <a:t> </a:t>
            </a:r>
            <a:r>
              <a:rPr lang="fr-BE" sz="1600" b="0" dirty="0" err="1">
                <a:solidFill>
                  <a:srgbClr val="0F5494"/>
                </a:solidFill>
              </a:rPr>
              <a:t>always</a:t>
            </a:r>
            <a:r>
              <a:rPr lang="fr-BE" sz="1600" b="0" dirty="0">
                <a:solidFill>
                  <a:srgbClr val="0F5494"/>
                </a:solidFill>
              </a:rPr>
              <a:t> the </a:t>
            </a:r>
            <a:r>
              <a:rPr lang="fr-BE" sz="1600" b="0" dirty="0" err="1">
                <a:solidFill>
                  <a:srgbClr val="0F5494"/>
                </a:solidFill>
              </a:rPr>
              <a:t>same</a:t>
            </a:r>
            <a:r>
              <a:rPr lang="fr-BE" sz="1600" b="0" dirty="0">
                <a:solidFill>
                  <a:srgbClr val="0F5494"/>
                </a:solidFill>
              </a:rPr>
              <a:t>, </a:t>
            </a:r>
            <a:r>
              <a:rPr lang="fr-BE" sz="1600" b="0" dirty="0" err="1">
                <a:solidFill>
                  <a:srgbClr val="0F5494"/>
                </a:solidFill>
              </a:rPr>
              <a:t>regardless</a:t>
            </a:r>
            <a:r>
              <a:rPr lang="fr-BE" sz="1600" b="0" dirty="0">
                <a:solidFill>
                  <a:srgbClr val="0F5494"/>
                </a:solidFill>
              </a:rPr>
              <a:t> </a:t>
            </a:r>
            <a:r>
              <a:rPr lang="fr-BE" sz="1600" b="0" dirty="0" err="1">
                <a:solidFill>
                  <a:srgbClr val="0F5494"/>
                </a:solidFill>
              </a:rPr>
              <a:t>whether</a:t>
            </a:r>
            <a:r>
              <a:rPr lang="fr-BE" sz="1600" b="0" dirty="0">
                <a:solidFill>
                  <a:srgbClr val="0F5494"/>
                </a:solidFill>
              </a:rPr>
              <a:t> G, P or R </a:t>
            </a:r>
            <a:r>
              <a:rPr lang="fr-BE" sz="1600" b="0" dirty="0" err="1">
                <a:solidFill>
                  <a:srgbClr val="0F5494"/>
                </a:solidFill>
              </a:rPr>
              <a:t>is</a:t>
            </a:r>
            <a:r>
              <a:rPr lang="fr-BE" sz="1600" b="0" dirty="0">
                <a:solidFill>
                  <a:srgbClr val="0F5494"/>
                </a:solidFill>
              </a:rPr>
              <a:t> </a:t>
            </a:r>
            <a:r>
              <a:rPr lang="fr-BE" sz="1600" b="0" dirty="0" err="1">
                <a:solidFill>
                  <a:srgbClr val="0F5494"/>
                </a:solidFill>
              </a:rPr>
              <a:t>present</a:t>
            </a:r>
            <a:endParaRPr lang="fr-BE" sz="1600" b="0" dirty="0">
              <a:solidFill>
                <a:srgbClr val="0F5494"/>
              </a:solidFill>
            </a:endParaRPr>
          </a:p>
          <a:p>
            <a:pPr marL="342900" indent="-342900">
              <a:buFontTx/>
              <a:buChar char="-"/>
            </a:pPr>
            <a:endParaRPr lang="fr-BE" sz="1600" b="0" dirty="0">
              <a:solidFill>
                <a:srgbClr val="0F5494"/>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39</a:t>
            </a:fld>
            <a:endParaRPr lang="en-GB" dirty="0"/>
          </a:p>
        </p:txBody>
      </p:sp>
      <p:sp>
        <p:nvSpPr>
          <p:cNvPr id="17" name="TextBox 16"/>
          <p:cNvSpPr txBox="1"/>
          <p:nvPr/>
        </p:nvSpPr>
        <p:spPr>
          <a:xfrm>
            <a:off x="467544" y="5229200"/>
            <a:ext cx="8352928" cy="1569660"/>
          </a:xfrm>
          <a:prstGeom prst="rect">
            <a:avLst/>
          </a:prstGeom>
          <a:solidFill>
            <a:schemeClr val="bg1"/>
          </a:solidFill>
          <a:ln w="28575">
            <a:noFill/>
          </a:ln>
        </p:spPr>
        <p:txBody>
          <a:bodyPr wrap="square" rtlCol="0">
            <a:spAutoFit/>
          </a:bodyPr>
          <a:lstStyle/>
          <a:p>
            <a:pPr marL="342900" indent="-342900">
              <a:buFontTx/>
              <a:buChar char="-"/>
            </a:pPr>
            <a:r>
              <a:rPr lang="fr-BE" sz="1600" b="0" dirty="0">
                <a:solidFill>
                  <a:srgbClr val="0F5494"/>
                </a:solidFill>
              </a:rPr>
              <a:t>Classification of G, P, R </a:t>
            </a:r>
            <a:r>
              <a:rPr lang="fr-BE" sz="1600" b="0" dirty="0" err="1">
                <a:solidFill>
                  <a:srgbClr val="0F5494"/>
                </a:solidFill>
              </a:rPr>
              <a:t>is</a:t>
            </a:r>
            <a:r>
              <a:rPr lang="fr-BE" sz="1600" b="0" dirty="0">
                <a:solidFill>
                  <a:srgbClr val="0F5494"/>
                </a:solidFill>
              </a:rPr>
              <a:t> the </a:t>
            </a:r>
            <a:r>
              <a:rPr lang="fr-BE" sz="1600" b="0" dirty="0" err="1">
                <a:solidFill>
                  <a:srgbClr val="0F5494"/>
                </a:solidFill>
              </a:rPr>
              <a:t>same</a:t>
            </a:r>
            <a:endParaRPr lang="fr-BE" sz="1600" b="0" dirty="0">
              <a:solidFill>
                <a:srgbClr val="0F5494"/>
              </a:solidFill>
            </a:endParaRPr>
          </a:p>
          <a:p>
            <a:pPr marL="342900" indent="-342900">
              <a:buFontTx/>
              <a:buChar char="-"/>
            </a:pPr>
            <a:r>
              <a:rPr lang="fr-BE" sz="1600" b="0" dirty="0" err="1">
                <a:solidFill>
                  <a:srgbClr val="0F5494"/>
                </a:solidFill>
              </a:rPr>
              <a:t>Technical</a:t>
            </a:r>
            <a:r>
              <a:rPr lang="fr-BE" sz="1600" b="0" dirty="0">
                <a:solidFill>
                  <a:srgbClr val="0F5494"/>
                </a:solidFill>
              </a:rPr>
              <a:t> </a:t>
            </a:r>
            <a:r>
              <a:rPr lang="fr-BE" sz="1600" b="0" dirty="0" err="1">
                <a:solidFill>
                  <a:srgbClr val="0F5494"/>
                </a:solidFill>
              </a:rPr>
              <a:t>function</a:t>
            </a:r>
            <a:r>
              <a:rPr lang="fr-BE" sz="1600" b="0" dirty="0">
                <a:solidFill>
                  <a:srgbClr val="0F5494"/>
                </a:solidFill>
              </a:rPr>
              <a:t> of G, P, R </a:t>
            </a:r>
            <a:r>
              <a:rPr lang="fr-BE" sz="1600" b="0" dirty="0" err="1">
                <a:solidFill>
                  <a:srgbClr val="0F5494"/>
                </a:solidFill>
              </a:rPr>
              <a:t>is</a:t>
            </a:r>
            <a:r>
              <a:rPr lang="fr-BE" sz="1600" b="0" dirty="0">
                <a:solidFill>
                  <a:srgbClr val="0F5494"/>
                </a:solidFill>
              </a:rPr>
              <a:t> the </a:t>
            </a:r>
            <a:r>
              <a:rPr lang="fr-BE" sz="1600" b="0" dirty="0" err="1">
                <a:solidFill>
                  <a:srgbClr val="0F5494"/>
                </a:solidFill>
              </a:rPr>
              <a:t>same</a:t>
            </a:r>
            <a:endParaRPr lang="fr-BE" sz="1600" b="0" dirty="0">
              <a:solidFill>
                <a:srgbClr val="0F5494"/>
              </a:solidFill>
            </a:endParaRPr>
          </a:p>
          <a:p>
            <a:pPr marL="342900" indent="-342900">
              <a:buFontTx/>
              <a:buChar char="-"/>
            </a:pPr>
            <a:r>
              <a:rPr lang="fr-BE" sz="1600" b="0" dirty="0" err="1">
                <a:solidFill>
                  <a:srgbClr val="0F5494"/>
                </a:solidFill>
              </a:rPr>
              <a:t>Any</a:t>
            </a:r>
            <a:r>
              <a:rPr lang="fr-BE" sz="1600" b="0" dirty="0">
                <a:solidFill>
                  <a:srgbClr val="0F5494"/>
                </a:solidFill>
              </a:rPr>
              <a:t> acute </a:t>
            </a:r>
            <a:r>
              <a:rPr lang="fr-BE" sz="1600" b="0" dirty="0" err="1">
                <a:solidFill>
                  <a:srgbClr val="0F5494"/>
                </a:solidFill>
              </a:rPr>
              <a:t>tox</a:t>
            </a:r>
            <a:r>
              <a:rPr lang="fr-BE" sz="1600" b="0" dirty="0">
                <a:solidFill>
                  <a:srgbClr val="0F5494"/>
                </a:solidFill>
              </a:rPr>
              <a:t> </a:t>
            </a:r>
            <a:r>
              <a:rPr lang="fr-BE" sz="1600" b="0" dirty="0" err="1">
                <a:solidFill>
                  <a:srgbClr val="0F5494"/>
                </a:solidFill>
              </a:rPr>
              <a:t>effects</a:t>
            </a:r>
            <a:r>
              <a:rPr lang="fr-BE" sz="1600" b="0" dirty="0">
                <a:solidFill>
                  <a:srgbClr val="0F5494"/>
                </a:solidFill>
              </a:rPr>
              <a:t> </a:t>
            </a:r>
            <a:r>
              <a:rPr lang="fr-BE" sz="1600" b="0" dirty="0" err="1">
                <a:solidFill>
                  <a:srgbClr val="0F5494"/>
                </a:solidFill>
              </a:rPr>
              <a:t>caused</a:t>
            </a:r>
            <a:r>
              <a:rPr lang="fr-BE" sz="1600" b="0" dirty="0">
                <a:solidFill>
                  <a:srgbClr val="0F5494"/>
                </a:solidFill>
              </a:rPr>
              <a:t> are the </a:t>
            </a:r>
            <a:r>
              <a:rPr lang="fr-BE" sz="1600" b="0" dirty="0" err="1">
                <a:solidFill>
                  <a:srgbClr val="0F5494"/>
                </a:solidFill>
              </a:rPr>
              <a:t>same</a:t>
            </a:r>
            <a:r>
              <a:rPr lang="fr-BE" sz="1600" b="0" dirty="0">
                <a:solidFill>
                  <a:srgbClr val="0F5494"/>
                </a:solidFill>
              </a:rPr>
              <a:t> for G, P, R, </a:t>
            </a:r>
            <a:r>
              <a:rPr lang="fr-BE" sz="1600" b="0" dirty="0" err="1">
                <a:solidFill>
                  <a:srgbClr val="0F5494"/>
                </a:solidFill>
              </a:rPr>
              <a:t>with</a:t>
            </a:r>
            <a:r>
              <a:rPr lang="fr-BE" sz="1600" b="0" dirty="0">
                <a:solidFill>
                  <a:srgbClr val="0F5494"/>
                </a:solidFill>
              </a:rPr>
              <a:t> the </a:t>
            </a:r>
            <a:r>
              <a:rPr lang="fr-BE" sz="1600" b="0" dirty="0" err="1">
                <a:solidFill>
                  <a:srgbClr val="0F5494"/>
                </a:solidFill>
              </a:rPr>
              <a:t>same</a:t>
            </a:r>
            <a:r>
              <a:rPr lang="fr-BE" sz="1600" b="0" dirty="0">
                <a:solidFill>
                  <a:srgbClr val="0F5494"/>
                </a:solidFill>
              </a:rPr>
              <a:t> </a:t>
            </a:r>
            <a:r>
              <a:rPr lang="fr-BE" sz="1600" b="0" dirty="0" err="1">
                <a:solidFill>
                  <a:srgbClr val="0F5494"/>
                </a:solidFill>
              </a:rPr>
              <a:t>MoA</a:t>
            </a:r>
            <a:endParaRPr lang="fr-BE" sz="1600" b="0" dirty="0">
              <a:solidFill>
                <a:srgbClr val="0F5494"/>
              </a:solidFill>
            </a:endParaRPr>
          </a:p>
          <a:p>
            <a:pPr marL="342900" indent="-342900">
              <a:buFontTx/>
              <a:buChar char="-"/>
            </a:pPr>
            <a:r>
              <a:rPr lang="fr-BE" sz="1600" b="0" dirty="0">
                <a:solidFill>
                  <a:srgbClr val="0F5494"/>
                </a:solidFill>
              </a:rPr>
              <a:t>At ‘Mixture X’ </a:t>
            </a:r>
            <a:r>
              <a:rPr lang="fr-BE" sz="1600" b="0" dirty="0" err="1">
                <a:solidFill>
                  <a:srgbClr val="0F5494"/>
                </a:solidFill>
              </a:rPr>
              <a:t>level</a:t>
            </a:r>
            <a:r>
              <a:rPr lang="fr-BE" sz="1600" b="0" dirty="0">
                <a:solidFill>
                  <a:srgbClr val="0F5494"/>
                </a:solidFill>
              </a:rPr>
              <a:t>, </a:t>
            </a:r>
            <a:r>
              <a:rPr lang="fr-BE" sz="1600" b="0" dirty="0" err="1">
                <a:solidFill>
                  <a:srgbClr val="0F5494"/>
                </a:solidFill>
              </a:rPr>
              <a:t>hazards</a:t>
            </a:r>
            <a:r>
              <a:rPr lang="fr-BE" sz="1600" b="0" dirty="0">
                <a:solidFill>
                  <a:srgbClr val="0F5494"/>
                </a:solidFill>
              </a:rPr>
              <a:t> identification and </a:t>
            </a:r>
            <a:r>
              <a:rPr lang="fr-BE" sz="1600" b="0" dirty="0" err="1">
                <a:solidFill>
                  <a:srgbClr val="0F5494"/>
                </a:solidFill>
              </a:rPr>
              <a:t>additional</a:t>
            </a:r>
            <a:r>
              <a:rPr lang="fr-BE" sz="1600" b="0" dirty="0">
                <a:solidFill>
                  <a:srgbClr val="0F5494"/>
                </a:solidFill>
              </a:rPr>
              <a:t> information </a:t>
            </a:r>
            <a:r>
              <a:rPr lang="fr-BE" sz="1600" b="0" dirty="0" err="1">
                <a:solidFill>
                  <a:srgbClr val="0F5494"/>
                </a:solidFill>
              </a:rPr>
              <a:t>is</a:t>
            </a:r>
            <a:r>
              <a:rPr lang="fr-BE" sz="1600" b="0" dirty="0">
                <a:solidFill>
                  <a:srgbClr val="0F5494"/>
                </a:solidFill>
              </a:rPr>
              <a:t> </a:t>
            </a:r>
            <a:r>
              <a:rPr lang="fr-BE" sz="1600" b="0" dirty="0" err="1">
                <a:solidFill>
                  <a:srgbClr val="0F5494"/>
                </a:solidFill>
              </a:rPr>
              <a:t>always</a:t>
            </a:r>
            <a:r>
              <a:rPr lang="fr-BE" sz="1600" b="0" dirty="0">
                <a:solidFill>
                  <a:srgbClr val="0F5494"/>
                </a:solidFill>
              </a:rPr>
              <a:t> the </a:t>
            </a:r>
            <a:r>
              <a:rPr lang="fr-BE" sz="1600" b="0" dirty="0" err="1">
                <a:solidFill>
                  <a:srgbClr val="0F5494"/>
                </a:solidFill>
              </a:rPr>
              <a:t>same</a:t>
            </a:r>
            <a:r>
              <a:rPr lang="fr-BE" sz="1600" b="0" dirty="0">
                <a:solidFill>
                  <a:srgbClr val="0F5494"/>
                </a:solidFill>
              </a:rPr>
              <a:t>, </a:t>
            </a:r>
            <a:r>
              <a:rPr lang="fr-BE" sz="1600" b="0" dirty="0" err="1">
                <a:solidFill>
                  <a:srgbClr val="0F5494"/>
                </a:solidFill>
              </a:rPr>
              <a:t>regardless</a:t>
            </a:r>
            <a:r>
              <a:rPr lang="fr-BE" sz="1600" b="0" dirty="0">
                <a:solidFill>
                  <a:srgbClr val="0F5494"/>
                </a:solidFill>
              </a:rPr>
              <a:t> </a:t>
            </a:r>
            <a:r>
              <a:rPr lang="fr-BE" sz="1600" b="0" dirty="0" err="1">
                <a:solidFill>
                  <a:srgbClr val="0F5494"/>
                </a:solidFill>
              </a:rPr>
              <a:t>whether</a:t>
            </a:r>
            <a:r>
              <a:rPr lang="fr-BE" sz="1600" b="0" dirty="0">
                <a:solidFill>
                  <a:srgbClr val="0F5494"/>
                </a:solidFill>
              </a:rPr>
              <a:t> G, P or R </a:t>
            </a:r>
            <a:r>
              <a:rPr lang="fr-BE" sz="1600" b="0" dirty="0" err="1">
                <a:solidFill>
                  <a:srgbClr val="0F5494"/>
                </a:solidFill>
              </a:rPr>
              <a:t>is</a:t>
            </a:r>
            <a:r>
              <a:rPr lang="fr-BE" sz="1600" b="0" dirty="0">
                <a:solidFill>
                  <a:srgbClr val="0F5494"/>
                </a:solidFill>
              </a:rPr>
              <a:t> </a:t>
            </a:r>
            <a:r>
              <a:rPr lang="fr-BE" sz="1600" b="0" dirty="0" err="1">
                <a:solidFill>
                  <a:srgbClr val="0F5494"/>
                </a:solidFill>
              </a:rPr>
              <a:t>actually</a:t>
            </a:r>
            <a:r>
              <a:rPr lang="fr-BE" sz="1600" b="0" dirty="0">
                <a:solidFill>
                  <a:srgbClr val="0F5494"/>
                </a:solidFill>
              </a:rPr>
              <a:t> </a:t>
            </a:r>
            <a:r>
              <a:rPr lang="fr-BE" sz="1600" b="0" dirty="0" err="1">
                <a:solidFill>
                  <a:srgbClr val="0F5494"/>
                </a:solidFill>
              </a:rPr>
              <a:t>present</a:t>
            </a:r>
            <a:endParaRPr lang="fr-BE" sz="1600" b="0" dirty="0">
              <a:solidFill>
                <a:srgbClr val="0F5494"/>
              </a:solidFill>
            </a:endParaRPr>
          </a:p>
          <a:p>
            <a:pPr marL="342900" indent="-342900">
              <a:buFontTx/>
              <a:buChar char="-"/>
            </a:pPr>
            <a:endParaRPr lang="fr-BE" sz="1600" b="0" dirty="0">
              <a:solidFill>
                <a:srgbClr val="0F5494"/>
              </a:solidFill>
            </a:endParaRPr>
          </a:p>
        </p:txBody>
      </p:sp>
      <p:pic>
        <p:nvPicPr>
          <p:cNvPr id="18" name="Picture 17"/>
          <p:cNvPicPr>
            <a:picLocks noChangeAspect="1"/>
          </p:cNvPicPr>
          <p:nvPr/>
        </p:nvPicPr>
        <p:blipFill>
          <a:blip r:embed="rId3"/>
          <a:stretch>
            <a:fillRect/>
          </a:stretch>
        </p:blipFill>
        <p:spPr>
          <a:xfrm rot="655411">
            <a:off x="6733164" y="4710778"/>
            <a:ext cx="2222242" cy="982231"/>
          </a:xfrm>
          <a:prstGeom prst="rect">
            <a:avLst/>
          </a:prstGeom>
        </p:spPr>
      </p:pic>
    </p:spTree>
    <p:extLst>
      <p:ext uri="{BB962C8B-B14F-4D97-AF65-F5344CB8AC3E}">
        <p14:creationId xmlns:p14="http://schemas.microsoft.com/office/powerpoint/2010/main" val="194943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5536" y="829893"/>
            <a:ext cx="8568952" cy="2095051"/>
          </a:xfrm>
          <a:prstGeom prst="rect">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4" name="Rectangle 13"/>
          <p:cNvSpPr/>
          <p:nvPr/>
        </p:nvSpPr>
        <p:spPr>
          <a:xfrm>
            <a:off x="395536" y="3068960"/>
            <a:ext cx="8568952" cy="1728192"/>
          </a:xfrm>
          <a:prstGeom prst="rect">
            <a:avLst/>
          </a:prstGeom>
          <a:noFill/>
          <a:ln>
            <a:solidFill>
              <a:srgbClr val="FFD6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 name="Title 1"/>
          <p:cNvSpPr>
            <a:spLocks noGrp="1"/>
          </p:cNvSpPr>
          <p:nvPr>
            <p:ph type="title"/>
          </p:nvPr>
        </p:nvSpPr>
        <p:spPr>
          <a:xfrm>
            <a:off x="457200" y="298871"/>
            <a:ext cx="8229600" cy="609849"/>
          </a:xfrm>
        </p:spPr>
        <p:txBody>
          <a:bodyPr/>
          <a:lstStyle/>
          <a:p>
            <a:r>
              <a:rPr lang="en-GB" dirty="0">
                <a:solidFill>
                  <a:srgbClr val="00B050"/>
                </a:solidFill>
              </a:rPr>
              <a:t>Working document – draft legal text</a:t>
            </a:r>
            <a:br>
              <a:rPr lang="en-GB" dirty="0">
                <a:solidFill>
                  <a:srgbClr val="00B050"/>
                </a:solidFill>
              </a:rPr>
            </a:br>
            <a:r>
              <a:rPr lang="en-GB" sz="2000" b="0" dirty="0">
                <a:solidFill>
                  <a:srgbClr val="00B050"/>
                </a:solidFill>
              </a:rPr>
              <a:t>	</a:t>
            </a:r>
          </a:p>
        </p:txBody>
      </p:sp>
      <p:sp>
        <p:nvSpPr>
          <p:cNvPr id="8" name="TextBox 7"/>
          <p:cNvSpPr txBox="1"/>
          <p:nvPr/>
        </p:nvSpPr>
        <p:spPr>
          <a:xfrm>
            <a:off x="539552" y="829893"/>
            <a:ext cx="8280920" cy="707886"/>
          </a:xfrm>
          <a:prstGeom prst="rect">
            <a:avLst/>
          </a:prstGeom>
          <a:noFill/>
          <a:ln>
            <a:noFill/>
          </a:ln>
          <a:effectLst/>
        </p:spPr>
        <p:txBody>
          <a:bodyPr wrap="square" rtlCol="0">
            <a:spAutoFit/>
          </a:bodyPr>
          <a:lstStyle/>
          <a:p>
            <a:pPr marL="342900" indent="-342900">
              <a:buFont typeface="Arial" panose="020B0604020202020204" pitchFamily="34" charset="0"/>
              <a:buChar char="•"/>
            </a:pPr>
            <a:r>
              <a:rPr lang="fr-BE" sz="2000" b="0" u="sng" dirty="0" err="1">
                <a:solidFill>
                  <a:srgbClr val="00B0F0"/>
                </a:solidFill>
              </a:rPr>
              <a:t>Track</a:t>
            </a:r>
            <a:r>
              <a:rPr lang="fr-BE" sz="2000" b="0" u="sng" dirty="0">
                <a:solidFill>
                  <a:srgbClr val="00B0F0"/>
                </a:solidFill>
              </a:rPr>
              <a:t> changes </a:t>
            </a:r>
            <a:r>
              <a:rPr lang="fr-BE" sz="2000" b="0" dirty="0">
                <a:solidFill>
                  <a:srgbClr val="0F5494"/>
                </a:solidFill>
              </a:rPr>
              <a:t>= ICG and </a:t>
            </a:r>
            <a:r>
              <a:rPr lang="fr-BE" sz="2000" b="0" dirty="0" err="1">
                <a:solidFill>
                  <a:srgbClr val="0F5494"/>
                </a:solidFill>
              </a:rPr>
              <a:t>MiM</a:t>
            </a:r>
            <a:r>
              <a:rPr lang="fr-BE" sz="2000" b="0" dirty="0">
                <a:solidFill>
                  <a:srgbClr val="0F5494"/>
                </a:solidFill>
              </a:rPr>
              <a:t> (Art. 45) solution (+ </a:t>
            </a:r>
            <a:r>
              <a:rPr lang="fr-BE" sz="2000" b="0" dirty="0" err="1">
                <a:solidFill>
                  <a:srgbClr val="0F5494"/>
                </a:solidFill>
              </a:rPr>
              <a:t>other</a:t>
            </a:r>
            <a:r>
              <a:rPr lang="fr-BE" sz="2000" b="0" dirty="0">
                <a:solidFill>
                  <a:srgbClr val="0F5494"/>
                </a:solidFill>
              </a:rPr>
              <a:t> non-</a:t>
            </a:r>
            <a:r>
              <a:rPr lang="fr-BE" sz="2000" b="0" dirty="0" err="1">
                <a:solidFill>
                  <a:srgbClr val="0F5494"/>
                </a:solidFill>
              </a:rPr>
              <a:t>workability</a:t>
            </a:r>
            <a:r>
              <a:rPr lang="fr-BE" sz="2000" b="0" dirty="0">
                <a:solidFill>
                  <a:srgbClr val="0F5494"/>
                </a:solidFill>
              </a:rPr>
              <a:t> </a:t>
            </a:r>
            <a:r>
              <a:rPr lang="fr-BE" sz="2000" b="0" dirty="0" err="1">
                <a:solidFill>
                  <a:srgbClr val="0F5494"/>
                </a:solidFill>
              </a:rPr>
              <a:t>related</a:t>
            </a:r>
            <a:r>
              <a:rPr lang="fr-BE" sz="2000" b="0" dirty="0">
                <a:solidFill>
                  <a:srgbClr val="0F5494"/>
                </a:solidFill>
              </a:rPr>
              <a:t> changes)</a:t>
            </a:r>
          </a:p>
        </p:txBody>
      </p:sp>
      <p:sp>
        <p:nvSpPr>
          <p:cNvPr id="9" name="TextBox 8"/>
          <p:cNvSpPr txBox="1"/>
          <p:nvPr/>
        </p:nvSpPr>
        <p:spPr>
          <a:xfrm>
            <a:off x="539552" y="3072670"/>
            <a:ext cx="6095387" cy="400110"/>
          </a:xfrm>
          <a:prstGeom prst="rect">
            <a:avLst/>
          </a:prstGeom>
          <a:noFill/>
          <a:ln>
            <a:noFill/>
          </a:ln>
        </p:spPr>
        <p:txBody>
          <a:bodyPr wrap="none" rtlCol="0">
            <a:spAutoFit/>
          </a:bodyPr>
          <a:lstStyle/>
          <a:p>
            <a:pPr marL="342900" indent="-342900">
              <a:buFont typeface="Arial" panose="020B0604020202020204" pitchFamily="34" charset="0"/>
              <a:buChar char="•"/>
            </a:pPr>
            <a:r>
              <a:rPr lang="fr-BE" sz="2000" b="0" u="sng" dirty="0"/>
              <a:t>Yellow </a:t>
            </a:r>
            <a:r>
              <a:rPr lang="fr-BE" sz="2000" b="0" u="sng" dirty="0" err="1"/>
              <a:t>highlights</a:t>
            </a:r>
            <a:r>
              <a:rPr lang="fr-BE" sz="2000" b="0" u="sng" dirty="0"/>
              <a:t> </a:t>
            </a:r>
            <a:r>
              <a:rPr lang="fr-BE" sz="2000" b="0" dirty="0">
                <a:solidFill>
                  <a:srgbClr val="0F5494"/>
                </a:solidFill>
              </a:rPr>
              <a:t>= </a:t>
            </a:r>
            <a:r>
              <a:rPr lang="fr-BE" sz="2000" b="0" dirty="0" err="1">
                <a:solidFill>
                  <a:srgbClr val="0F5494"/>
                </a:solidFill>
              </a:rPr>
              <a:t>bespoke</a:t>
            </a:r>
            <a:r>
              <a:rPr lang="fr-BE" sz="2000" b="0" dirty="0">
                <a:solidFill>
                  <a:srgbClr val="0F5494"/>
                </a:solidFill>
              </a:rPr>
              <a:t> </a:t>
            </a:r>
            <a:r>
              <a:rPr lang="fr-BE" sz="2000" b="0" dirty="0" err="1">
                <a:solidFill>
                  <a:srgbClr val="0F5494"/>
                </a:solidFill>
              </a:rPr>
              <a:t>paints</a:t>
            </a:r>
            <a:r>
              <a:rPr lang="fr-BE" sz="2000" b="0" dirty="0">
                <a:solidFill>
                  <a:srgbClr val="0F5494"/>
                </a:solidFill>
              </a:rPr>
              <a:t> solution</a:t>
            </a:r>
          </a:p>
        </p:txBody>
      </p:sp>
      <p:sp>
        <p:nvSpPr>
          <p:cNvPr id="10" name="TextBox 9"/>
          <p:cNvSpPr txBox="1"/>
          <p:nvPr/>
        </p:nvSpPr>
        <p:spPr>
          <a:xfrm>
            <a:off x="457200" y="5064054"/>
            <a:ext cx="6785832" cy="400110"/>
          </a:xfrm>
          <a:prstGeom prst="rect">
            <a:avLst/>
          </a:prstGeom>
          <a:noFill/>
          <a:ln>
            <a:noFill/>
          </a:ln>
        </p:spPr>
        <p:txBody>
          <a:bodyPr wrap="none" rtlCol="0">
            <a:spAutoFit/>
          </a:bodyPr>
          <a:lstStyle/>
          <a:p>
            <a:pPr marL="342900" indent="-342900">
              <a:buFont typeface="Arial" panose="020B0604020202020204" pitchFamily="34" charset="0"/>
              <a:buChar char="•"/>
            </a:pPr>
            <a:r>
              <a:rPr lang="fr-BE" sz="2000" b="0" u="sng" dirty="0">
                <a:solidFill>
                  <a:srgbClr val="00B0F0"/>
                </a:solidFill>
              </a:rPr>
              <a:t>Blue </a:t>
            </a:r>
            <a:r>
              <a:rPr lang="fr-BE" sz="2000" b="0" u="sng" dirty="0" err="1">
                <a:solidFill>
                  <a:srgbClr val="00B0F0"/>
                </a:solidFill>
              </a:rPr>
              <a:t>highlights</a:t>
            </a:r>
            <a:r>
              <a:rPr lang="fr-BE" sz="2000" b="0" u="sng" dirty="0">
                <a:solidFill>
                  <a:srgbClr val="00B0F0"/>
                </a:solidFill>
              </a:rPr>
              <a:t> </a:t>
            </a:r>
            <a:r>
              <a:rPr lang="fr-BE" sz="2000" b="0" dirty="0">
                <a:solidFill>
                  <a:srgbClr val="0F5494"/>
                </a:solidFill>
              </a:rPr>
              <a:t>= ICG and </a:t>
            </a:r>
            <a:r>
              <a:rPr lang="fr-BE" sz="2000" b="0" dirty="0" err="1">
                <a:solidFill>
                  <a:srgbClr val="0F5494"/>
                </a:solidFill>
              </a:rPr>
              <a:t>MiM</a:t>
            </a:r>
            <a:r>
              <a:rPr lang="fr-BE" sz="2000" b="0" dirty="0">
                <a:solidFill>
                  <a:srgbClr val="0F5494"/>
                </a:solidFill>
              </a:rPr>
              <a:t> (Art. 45) solution</a:t>
            </a:r>
          </a:p>
        </p:txBody>
      </p:sp>
      <p:pic>
        <p:nvPicPr>
          <p:cNvPr id="11" name="Picture 10"/>
          <p:cNvPicPr>
            <a:picLocks noChangeAspect="1"/>
          </p:cNvPicPr>
          <p:nvPr/>
        </p:nvPicPr>
        <p:blipFill>
          <a:blip r:embed="rId2"/>
          <a:stretch>
            <a:fillRect/>
          </a:stretch>
        </p:blipFill>
        <p:spPr>
          <a:xfrm>
            <a:off x="547554" y="1594907"/>
            <a:ext cx="6900714" cy="1287406"/>
          </a:xfrm>
          <a:prstGeom prst="rect">
            <a:avLst/>
          </a:prstGeom>
        </p:spPr>
      </p:pic>
      <p:pic>
        <p:nvPicPr>
          <p:cNvPr id="12" name="Picture 11"/>
          <p:cNvPicPr>
            <a:picLocks noChangeAspect="1"/>
          </p:cNvPicPr>
          <p:nvPr/>
        </p:nvPicPr>
        <p:blipFill>
          <a:blip r:embed="rId3"/>
          <a:stretch>
            <a:fillRect/>
          </a:stretch>
        </p:blipFill>
        <p:spPr>
          <a:xfrm>
            <a:off x="457200" y="3573016"/>
            <a:ext cx="6447694" cy="1143051"/>
          </a:xfrm>
          <a:prstGeom prst="rect">
            <a:avLst/>
          </a:prstGeom>
        </p:spPr>
      </p:pic>
      <p:pic>
        <p:nvPicPr>
          <p:cNvPr id="13" name="Picture 12"/>
          <p:cNvPicPr>
            <a:picLocks noChangeAspect="1"/>
          </p:cNvPicPr>
          <p:nvPr/>
        </p:nvPicPr>
        <p:blipFill>
          <a:blip r:embed="rId4"/>
          <a:stretch>
            <a:fillRect/>
          </a:stretch>
        </p:blipFill>
        <p:spPr>
          <a:xfrm>
            <a:off x="399805" y="5521292"/>
            <a:ext cx="6374879" cy="1133188"/>
          </a:xfrm>
          <a:prstGeom prst="rect">
            <a:avLst/>
          </a:prstGeom>
        </p:spPr>
      </p:pic>
      <p:sp>
        <p:nvSpPr>
          <p:cNvPr id="17" name="Rectangle 16"/>
          <p:cNvSpPr/>
          <p:nvPr/>
        </p:nvSpPr>
        <p:spPr>
          <a:xfrm>
            <a:off x="395536" y="4963879"/>
            <a:ext cx="8568952" cy="1777490"/>
          </a:xfrm>
          <a:prstGeom prst="rect">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a:t>
            </a:fld>
            <a:endParaRPr lang="en-GB" dirty="0"/>
          </a:p>
        </p:txBody>
      </p:sp>
    </p:spTree>
    <p:extLst>
      <p:ext uri="{BB962C8B-B14F-4D97-AF65-F5344CB8AC3E}">
        <p14:creationId xmlns:p14="http://schemas.microsoft.com/office/powerpoint/2010/main" val="1570865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36625"/>
          </a:xfrm>
        </p:spPr>
        <p:txBody>
          <a:bodyPr/>
          <a:lstStyle/>
          <a:p>
            <a:r>
              <a:rPr lang="fr-BE" dirty="0">
                <a:solidFill>
                  <a:srgbClr val="00B050"/>
                </a:solidFill>
              </a:rPr>
              <a:t>Conclusions </a:t>
            </a:r>
            <a:r>
              <a:rPr lang="fr-BE" dirty="0" err="1">
                <a:solidFill>
                  <a:srgbClr val="00B050"/>
                </a:solidFill>
              </a:rPr>
              <a:t>after</a:t>
            </a:r>
            <a:r>
              <a:rPr lang="fr-BE" dirty="0">
                <a:solidFill>
                  <a:srgbClr val="00B050"/>
                </a:solidFill>
              </a:rPr>
              <a:t> Café discussion  - standard formulas (1)</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40</a:t>
            </a:fld>
            <a:endParaRPr lang="en-GB" dirty="0"/>
          </a:p>
        </p:txBody>
      </p:sp>
      <p:sp>
        <p:nvSpPr>
          <p:cNvPr id="4" name="Content Placeholder 3"/>
          <p:cNvSpPr>
            <a:spLocks noGrp="1"/>
          </p:cNvSpPr>
          <p:nvPr>
            <p:ph idx="1"/>
          </p:nvPr>
        </p:nvSpPr>
        <p:spPr>
          <a:xfrm>
            <a:off x="467544" y="1412776"/>
            <a:ext cx="8229600" cy="5112568"/>
          </a:xfrm>
        </p:spPr>
        <p:txBody>
          <a:bodyPr/>
          <a:lstStyle/>
          <a:p>
            <a:r>
              <a:rPr lang="fr-BE" b="1" i="0" dirty="0" err="1"/>
              <a:t>Acceptability</a:t>
            </a:r>
            <a:r>
              <a:rPr lang="fr-BE" b="1" i="0" dirty="0"/>
              <a:t> of COM </a:t>
            </a:r>
            <a:r>
              <a:rPr lang="fr-BE" b="1" i="0" dirty="0" err="1"/>
              <a:t>proposal</a:t>
            </a:r>
            <a:endParaRPr lang="fr-BE" b="1" i="0" dirty="0"/>
          </a:p>
          <a:p>
            <a:pPr lvl="1"/>
            <a:r>
              <a:rPr lang="fr-BE" sz="2400" b="0" dirty="0" err="1"/>
              <a:t>Generally</a:t>
            </a:r>
            <a:r>
              <a:rPr lang="fr-BE" sz="2400" b="0" dirty="0"/>
              <a:t> </a:t>
            </a:r>
            <a:r>
              <a:rPr lang="fr-BE" sz="2400" b="0" dirty="0" err="1"/>
              <a:t>yes</a:t>
            </a:r>
            <a:endParaRPr lang="fr-BE" sz="2400" b="0" dirty="0"/>
          </a:p>
          <a:p>
            <a:pPr lvl="1"/>
            <a:r>
              <a:rPr lang="fr-BE" sz="2400" b="0" dirty="0" err="1"/>
              <a:t>Concerns</a:t>
            </a:r>
            <a:r>
              <a:rPr lang="fr-BE" sz="2400" b="0" dirty="0"/>
              <a:t> for </a:t>
            </a:r>
            <a:r>
              <a:rPr lang="fr-BE" sz="2400" b="0" dirty="0" err="1"/>
              <a:t>petroleum</a:t>
            </a:r>
            <a:r>
              <a:rPr lang="fr-BE" sz="2400" b="0" dirty="0"/>
              <a:t> </a:t>
            </a:r>
            <a:r>
              <a:rPr lang="fr-BE" sz="2400" b="0" dirty="0" err="1"/>
              <a:t>products</a:t>
            </a:r>
            <a:r>
              <a:rPr lang="fr-BE" sz="2400" b="0" dirty="0"/>
              <a:t> </a:t>
            </a:r>
          </a:p>
          <a:p>
            <a:r>
              <a:rPr lang="fr-BE" b="1" i="0" dirty="0" err="1"/>
              <a:t>Sufficient</a:t>
            </a:r>
            <a:r>
              <a:rPr lang="fr-BE" b="1" i="0" dirty="0"/>
              <a:t> information?</a:t>
            </a:r>
          </a:p>
          <a:p>
            <a:pPr lvl="1"/>
            <a:r>
              <a:rPr lang="fr-BE" sz="2400" b="0" u="sng" dirty="0">
                <a:solidFill>
                  <a:srgbClr val="00B050"/>
                </a:solidFill>
              </a:rPr>
              <a:t>Standards</a:t>
            </a:r>
            <a:r>
              <a:rPr lang="fr-BE" sz="2400" b="0" dirty="0"/>
              <a:t> </a:t>
            </a:r>
            <a:r>
              <a:rPr lang="fr-BE" sz="2400" b="0" dirty="0" err="1"/>
              <a:t>should</a:t>
            </a:r>
            <a:r>
              <a:rPr lang="fr-BE" sz="2400" b="0" dirty="0"/>
              <a:t> </a:t>
            </a:r>
            <a:r>
              <a:rPr lang="fr-BE" sz="2400" b="0" dirty="0" err="1"/>
              <a:t>provide</a:t>
            </a:r>
            <a:r>
              <a:rPr lang="fr-BE" sz="2400" b="0" dirty="0"/>
              <a:t> more information </a:t>
            </a:r>
            <a:r>
              <a:rPr lang="fr-BE" sz="2400" b="0" dirty="0" err="1"/>
              <a:t>than</a:t>
            </a:r>
            <a:r>
              <a:rPr lang="fr-BE" sz="2400" b="0" dirty="0"/>
              <a:t> SDS (</a:t>
            </a:r>
            <a:r>
              <a:rPr lang="fr-BE" sz="2400" b="0" dirty="0" err="1"/>
              <a:t>what</a:t>
            </a:r>
            <a:r>
              <a:rPr lang="fr-BE" sz="2400" b="0" dirty="0"/>
              <a:t> </a:t>
            </a:r>
            <a:r>
              <a:rPr lang="fr-BE" sz="2400" b="0" dirty="0" err="1"/>
              <a:t>is</a:t>
            </a:r>
            <a:r>
              <a:rPr lang="fr-BE" sz="2400" b="0" dirty="0"/>
              <a:t> </a:t>
            </a:r>
            <a:r>
              <a:rPr lang="fr-BE" sz="2400" b="0" dirty="0" err="1"/>
              <a:t>defined</a:t>
            </a:r>
            <a:r>
              <a:rPr lang="fr-BE" sz="2400" b="0" dirty="0"/>
              <a:t> as 'more'?)</a:t>
            </a:r>
          </a:p>
          <a:p>
            <a:pPr lvl="1"/>
            <a:r>
              <a:rPr lang="fr-BE" sz="2400" b="0" dirty="0" err="1"/>
              <a:t>Working</a:t>
            </a:r>
            <a:r>
              <a:rPr lang="fr-BE" sz="2400" b="0" dirty="0"/>
              <a:t> group </a:t>
            </a:r>
            <a:r>
              <a:rPr lang="fr-BE" sz="2400" b="0" dirty="0" err="1"/>
              <a:t>needed</a:t>
            </a:r>
            <a:r>
              <a:rPr lang="fr-BE" sz="2400" b="0" dirty="0"/>
              <a:t> to </a:t>
            </a:r>
            <a:r>
              <a:rPr lang="fr-BE" sz="2400" b="0" dirty="0" err="1"/>
              <a:t>assess</a:t>
            </a:r>
            <a:r>
              <a:rPr lang="fr-BE" sz="2400" b="0" dirty="0"/>
              <a:t> </a:t>
            </a:r>
            <a:r>
              <a:rPr lang="fr-BE" sz="2400" b="0" dirty="0" err="1"/>
              <a:t>whether</a:t>
            </a:r>
            <a:r>
              <a:rPr lang="fr-BE" sz="2400" b="0" dirty="0"/>
              <a:t> </a:t>
            </a:r>
            <a:r>
              <a:rPr lang="fr-BE" sz="2400" b="0" dirty="0" err="1"/>
              <a:t>sufficient</a:t>
            </a:r>
            <a:r>
              <a:rPr lang="fr-BE" sz="2400" b="0" dirty="0"/>
              <a:t> </a:t>
            </a:r>
          </a:p>
          <a:p>
            <a:pPr marL="457200" lvl="1" indent="0">
              <a:buNone/>
            </a:pPr>
            <a:r>
              <a:rPr lang="fr-BE" sz="2400" b="0" dirty="0">
                <a:solidFill>
                  <a:srgbClr val="00B050"/>
                </a:solidFill>
                <a:sym typeface="Wingdings" panose="05000000000000000000" pitchFamily="2" charset="2"/>
              </a:rPr>
              <a:t>	 COM: </a:t>
            </a:r>
            <a:r>
              <a:rPr lang="fr-BE" sz="2400" b="0" dirty="0" err="1">
                <a:solidFill>
                  <a:srgbClr val="00B050"/>
                </a:solidFill>
                <a:sym typeface="Wingdings" panose="05000000000000000000" pitchFamily="2" charset="2"/>
              </a:rPr>
              <a:t>there</a:t>
            </a:r>
            <a:r>
              <a:rPr lang="fr-BE" sz="2400" b="0" dirty="0">
                <a:solidFill>
                  <a:srgbClr val="00B050"/>
                </a:solidFill>
                <a:sym typeface="Wingdings" panose="05000000000000000000" pitchFamily="2" charset="2"/>
              </a:rPr>
              <a:t> </a:t>
            </a:r>
            <a:r>
              <a:rPr lang="fr-BE" sz="2400" b="0" dirty="0" err="1">
                <a:solidFill>
                  <a:srgbClr val="00B050"/>
                </a:solidFill>
                <a:sym typeface="Wingdings" panose="05000000000000000000" pitchFamily="2" charset="2"/>
              </a:rPr>
              <a:t>will</a:t>
            </a:r>
            <a:r>
              <a:rPr lang="fr-BE" sz="2400" b="0" dirty="0">
                <a:solidFill>
                  <a:srgbClr val="00B050"/>
                </a:solidFill>
                <a:sym typeface="Wingdings" panose="05000000000000000000" pitchFamily="2" charset="2"/>
              </a:rPr>
              <a:t> </a:t>
            </a:r>
            <a:r>
              <a:rPr lang="fr-BE" sz="2400" b="0" dirty="0" err="1">
                <a:solidFill>
                  <a:srgbClr val="00B050"/>
                </a:solidFill>
                <a:sym typeface="Wingdings" panose="05000000000000000000" pitchFamily="2" charset="2"/>
              </a:rPr>
              <a:t>be</a:t>
            </a:r>
            <a:r>
              <a:rPr lang="fr-BE" sz="2400" b="0" dirty="0">
                <a:solidFill>
                  <a:srgbClr val="00B050"/>
                </a:solidFill>
                <a:sym typeface="Wingdings" panose="05000000000000000000" pitchFamily="2" charset="2"/>
              </a:rPr>
              <a:t> no </a:t>
            </a:r>
            <a:r>
              <a:rPr lang="fr-BE" sz="2400" b="0" dirty="0" err="1">
                <a:solidFill>
                  <a:srgbClr val="00B050"/>
                </a:solidFill>
                <a:sym typeface="Wingdings" panose="05000000000000000000" pitchFamily="2" charset="2"/>
              </a:rPr>
              <a:t>working</a:t>
            </a:r>
            <a:r>
              <a:rPr lang="fr-BE" sz="2400" b="0" dirty="0">
                <a:solidFill>
                  <a:srgbClr val="00B050"/>
                </a:solidFill>
                <a:sym typeface="Wingdings" panose="05000000000000000000" pitchFamily="2" charset="2"/>
              </a:rPr>
              <a:t> group; 	feedback to </a:t>
            </a:r>
            <a:r>
              <a:rPr lang="fr-BE" sz="2400" b="0" dirty="0" err="1">
                <a:solidFill>
                  <a:srgbClr val="00B050"/>
                </a:solidFill>
                <a:sym typeface="Wingdings" panose="05000000000000000000" pitchFamily="2" charset="2"/>
              </a:rPr>
              <a:t>be</a:t>
            </a:r>
            <a:r>
              <a:rPr lang="fr-BE" sz="2400" b="0" dirty="0">
                <a:solidFill>
                  <a:srgbClr val="00B050"/>
                </a:solidFill>
                <a:sym typeface="Wingdings" panose="05000000000000000000" pitchFamily="2" charset="2"/>
              </a:rPr>
              <a:t> </a:t>
            </a:r>
            <a:r>
              <a:rPr lang="fr-BE" sz="2400" b="0" dirty="0" err="1">
                <a:solidFill>
                  <a:srgbClr val="00B050"/>
                </a:solidFill>
                <a:sym typeface="Wingdings" panose="05000000000000000000" pitchFamily="2" charset="2"/>
              </a:rPr>
              <a:t>provided</a:t>
            </a:r>
            <a:r>
              <a:rPr lang="fr-BE" sz="2400" b="0" dirty="0">
                <a:solidFill>
                  <a:srgbClr val="00B050"/>
                </a:solidFill>
                <a:sym typeface="Wingdings" panose="05000000000000000000" pitchFamily="2" charset="2"/>
              </a:rPr>
              <a:t> by MS/PC</a:t>
            </a:r>
            <a:endParaRPr lang="fr-BE" sz="2400" b="0" dirty="0">
              <a:solidFill>
                <a:srgbClr val="00B050"/>
              </a:solidFill>
            </a:endParaRPr>
          </a:p>
        </p:txBody>
      </p:sp>
    </p:spTree>
    <p:extLst>
      <p:ext uri="{BB962C8B-B14F-4D97-AF65-F5344CB8AC3E}">
        <p14:creationId xmlns:p14="http://schemas.microsoft.com/office/powerpoint/2010/main" val="328485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solidFill>
                  <a:srgbClr val="00B050"/>
                </a:solidFill>
              </a:rPr>
              <a:t>Conclusions </a:t>
            </a:r>
            <a:r>
              <a:rPr lang="fr-BE" dirty="0" err="1">
                <a:solidFill>
                  <a:srgbClr val="00B050"/>
                </a:solidFill>
              </a:rPr>
              <a:t>after</a:t>
            </a:r>
            <a:r>
              <a:rPr lang="fr-BE" dirty="0">
                <a:solidFill>
                  <a:srgbClr val="00B050"/>
                </a:solidFill>
              </a:rPr>
              <a:t> Café discussion  - standard formulas (2)</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41</a:t>
            </a:fld>
            <a:endParaRPr lang="en-GB" dirty="0"/>
          </a:p>
        </p:txBody>
      </p:sp>
      <p:sp>
        <p:nvSpPr>
          <p:cNvPr id="4" name="Content Placeholder 3"/>
          <p:cNvSpPr>
            <a:spLocks noGrp="1"/>
          </p:cNvSpPr>
          <p:nvPr>
            <p:ph idx="1"/>
          </p:nvPr>
        </p:nvSpPr>
        <p:spPr>
          <a:xfrm>
            <a:off x="457200" y="2276872"/>
            <a:ext cx="8229600" cy="4392488"/>
          </a:xfrm>
          <a:solidFill>
            <a:schemeClr val="bg1"/>
          </a:solidFill>
        </p:spPr>
        <p:txBody>
          <a:bodyPr/>
          <a:lstStyle/>
          <a:p>
            <a:r>
              <a:rPr lang="fr-BE" b="1" i="0" dirty="0"/>
              <a:t>Questions/issues</a:t>
            </a:r>
          </a:p>
          <a:p>
            <a:pPr lvl="1"/>
            <a:r>
              <a:rPr lang="fr-BE" sz="1800" b="0" dirty="0" err="1"/>
              <a:t>Who</a:t>
            </a:r>
            <a:r>
              <a:rPr lang="fr-BE" sz="1800" b="0" dirty="0"/>
              <a:t> </a:t>
            </a:r>
            <a:r>
              <a:rPr lang="fr-BE" sz="1800" b="0" dirty="0" err="1"/>
              <a:t>defines</a:t>
            </a:r>
            <a:r>
              <a:rPr lang="fr-BE" sz="1800" b="0" dirty="0"/>
              <a:t>/</a:t>
            </a:r>
            <a:r>
              <a:rPr lang="fr-BE" sz="1800" b="0" dirty="0" err="1"/>
              <a:t>approves</a:t>
            </a:r>
            <a:r>
              <a:rPr lang="fr-BE" sz="1800" b="0" dirty="0"/>
              <a:t> standard formulas?</a:t>
            </a:r>
          </a:p>
          <a:p>
            <a:pPr lvl="1"/>
            <a:r>
              <a:rPr lang="fr-BE" sz="1800" b="0" dirty="0"/>
              <a:t>How to update/change/</a:t>
            </a:r>
            <a:r>
              <a:rPr lang="fr-BE" sz="1800" b="0" dirty="0" err="1"/>
              <a:t>include</a:t>
            </a:r>
            <a:r>
              <a:rPr lang="fr-BE" sz="1800" b="0" dirty="0"/>
              <a:t> (new) standard formulas?*</a:t>
            </a:r>
          </a:p>
          <a:p>
            <a:pPr lvl="1"/>
            <a:r>
              <a:rPr lang="fr-BE" sz="1800" b="0" dirty="0" err="1"/>
              <a:t>Transparency</a:t>
            </a:r>
            <a:r>
              <a:rPr lang="fr-BE" sz="1800" b="0" dirty="0"/>
              <a:t> and inclusion: standard formulas </a:t>
            </a:r>
            <a:r>
              <a:rPr lang="fr-BE" sz="1800" b="0" dirty="0" err="1"/>
              <a:t>should</a:t>
            </a:r>
            <a:r>
              <a:rPr lang="fr-BE" sz="1800" b="0" dirty="0"/>
              <a:t> </a:t>
            </a:r>
            <a:r>
              <a:rPr lang="fr-BE" sz="1800" b="0" dirty="0" err="1"/>
              <a:t>be</a:t>
            </a:r>
            <a:r>
              <a:rPr lang="fr-BE" sz="1800" b="0" dirty="0"/>
              <a:t> possible </a:t>
            </a:r>
            <a:r>
              <a:rPr lang="fr-BE" sz="1800" b="0" dirty="0" err="1"/>
              <a:t>also</a:t>
            </a:r>
            <a:r>
              <a:rPr lang="fr-BE" sz="1800" b="0" dirty="0"/>
              <a:t> for </a:t>
            </a:r>
            <a:r>
              <a:rPr lang="fr-BE" sz="1800" b="0" dirty="0" err="1"/>
              <a:t>other</a:t>
            </a:r>
            <a:r>
              <a:rPr lang="fr-BE" sz="1800" b="0" dirty="0"/>
              <a:t> </a:t>
            </a:r>
            <a:r>
              <a:rPr lang="fr-BE" sz="1800" b="0" dirty="0" err="1"/>
              <a:t>sectors</a:t>
            </a:r>
            <a:endParaRPr lang="fr-BE" sz="1800" b="0" dirty="0"/>
          </a:p>
          <a:p>
            <a:pPr lvl="1"/>
            <a:r>
              <a:rPr lang="fr-BE" sz="1800" b="0" dirty="0" err="1"/>
              <a:t>Increased</a:t>
            </a:r>
            <a:r>
              <a:rPr lang="fr-BE" sz="1800" b="0" dirty="0"/>
              <a:t> </a:t>
            </a:r>
            <a:r>
              <a:rPr lang="fr-BE" sz="1800" b="0" dirty="0" err="1"/>
              <a:t>complexity</a:t>
            </a:r>
            <a:r>
              <a:rPr lang="fr-BE" sz="1800" b="0" dirty="0"/>
              <a:t> </a:t>
            </a:r>
            <a:r>
              <a:rPr lang="fr-BE" sz="1800" b="0" dirty="0">
                <a:sym typeface="Wingdings" panose="05000000000000000000" pitchFamily="2" charset="2"/>
              </a:rPr>
              <a:t> </a:t>
            </a:r>
            <a:r>
              <a:rPr lang="fr-BE" sz="1800" b="0" dirty="0" err="1">
                <a:sym typeface="Wingdings" panose="05000000000000000000" pitchFamily="2" charset="2"/>
              </a:rPr>
              <a:t>search</a:t>
            </a:r>
            <a:r>
              <a:rPr lang="fr-BE" sz="1800" b="0" dirty="0">
                <a:sym typeface="Wingdings" panose="05000000000000000000" pitchFamily="2" charset="2"/>
              </a:rPr>
              <a:t> for simplification </a:t>
            </a:r>
            <a:r>
              <a:rPr lang="fr-BE" sz="1800" b="0" dirty="0" err="1">
                <a:sym typeface="Wingdings" panose="05000000000000000000" pitchFamily="2" charset="2"/>
              </a:rPr>
              <a:t>possibilities</a:t>
            </a:r>
            <a:r>
              <a:rPr lang="fr-BE" sz="1800" b="0" dirty="0">
                <a:sym typeface="Wingdings" panose="05000000000000000000" pitchFamily="2" charset="2"/>
              </a:rPr>
              <a:t> (for IT, and poison centres)</a:t>
            </a:r>
            <a:endParaRPr lang="fr-BE" sz="1800" b="0" dirty="0"/>
          </a:p>
          <a:p>
            <a:pPr lvl="1"/>
            <a:r>
              <a:rPr lang="fr-BE" sz="1800" b="0" dirty="0"/>
              <a:t>How </a:t>
            </a:r>
            <a:r>
              <a:rPr lang="fr-BE" sz="1800" b="0" dirty="0" err="1"/>
              <a:t>will</a:t>
            </a:r>
            <a:r>
              <a:rPr lang="fr-BE" sz="1800" b="0" dirty="0"/>
              <a:t> </a:t>
            </a:r>
            <a:r>
              <a:rPr lang="fr-BE" sz="1800" b="0" dirty="0" err="1"/>
              <a:t>this</a:t>
            </a:r>
            <a:r>
              <a:rPr lang="fr-BE" sz="1800" b="0" dirty="0"/>
              <a:t> </a:t>
            </a:r>
            <a:r>
              <a:rPr lang="fr-BE" sz="1800" b="0" dirty="0" err="1"/>
              <a:t>be</a:t>
            </a:r>
            <a:r>
              <a:rPr lang="fr-BE" sz="1800" b="0" dirty="0"/>
              <a:t> </a:t>
            </a:r>
            <a:r>
              <a:rPr lang="fr-BE" sz="1800" b="0" dirty="0" err="1"/>
              <a:t>implemented</a:t>
            </a:r>
            <a:r>
              <a:rPr lang="fr-BE" sz="1800" b="0" dirty="0"/>
              <a:t> in IT?</a:t>
            </a:r>
          </a:p>
          <a:p>
            <a:pPr lvl="1"/>
            <a:r>
              <a:rPr lang="fr-BE" sz="1800" b="0" dirty="0" err="1"/>
              <a:t>Request</a:t>
            </a:r>
            <a:r>
              <a:rPr lang="fr-BE" sz="1800" b="0" dirty="0"/>
              <a:t> for </a:t>
            </a:r>
            <a:r>
              <a:rPr lang="fr-BE" sz="1800" b="0" dirty="0" err="1"/>
              <a:t>postponement</a:t>
            </a:r>
            <a:r>
              <a:rPr lang="fr-BE" sz="1800" b="0" dirty="0"/>
              <a:t> for </a:t>
            </a:r>
            <a:r>
              <a:rPr lang="fr-BE" sz="1800" b="0" dirty="0" err="1"/>
              <a:t>affected</a:t>
            </a:r>
            <a:r>
              <a:rPr lang="fr-BE" sz="1800" b="0" dirty="0"/>
              <a:t> </a:t>
            </a:r>
            <a:r>
              <a:rPr lang="fr-BE" sz="1800" b="0" dirty="0" err="1"/>
              <a:t>products</a:t>
            </a:r>
            <a:endParaRPr lang="fr-BE" sz="1800" b="0" dirty="0"/>
          </a:p>
          <a:p>
            <a:pPr marL="457200" lvl="1" indent="0">
              <a:buNone/>
            </a:pPr>
            <a:endParaRPr lang="fr-BE" sz="1800" b="0" dirty="0"/>
          </a:p>
          <a:p>
            <a:pPr marL="457200" lvl="1" indent="0">
              <a:buNone/>
            </a:pPr>
            <a:r>
              <a:rPr lang="fr-BE" sz="1800" b="0" dirty="0"/>
              <a:t>*</a:t>
            </a:r>
            <a:r>
              <a:rPr lang="fr-BE" sz="1800" b="0" dirty="0" err="1"/>
              <a:t>Some</a:t>
            </a:r>
            <a:r>
              <a:rPr lang="fr-BE" sz="1800" b="0" dirty="0"/>
              <a:t> </a:t>
            </a:r>
            <a:r>
              <a:rPr lang="fr-BE" sz="1800" b="0" dirty="0" err="1"/>
              <a:t>sectors</a:t>
            </a:r>
            <a:r>
              <a:rPr lang="fr-BE" sz="1800" b="0" dirty="0"/>
              <a:t>: update </a:t>
            </a:r>
            <a:r>
              <a:rPr lang="fr-BE" sz="1800" b="0" dirty="0" err="1"/>
              <a:t>necessary</a:t>
            </a:r>
            <a:r>
              <a:rPr lang="fr-BE" sz="1800" b="0" dirty="0"/>
              <a:t> </a:t>
            </a:r>
            <a:r>
              <a:rPr lang="fr-BE" sz="1800" b="0" dirty="0" err="1"/>
              <a:t>only</a:t>
            </a:r>
            <a:r>
              <a:rPr lang="fr-BE" sz="1800" b="0" dirty="0"/>
              <a:t> once per 5 – 10 </a:t>
            </a:r>
            <a:r>
              <a:rPr lang="fr-BE" sz="1800" b="0" dirty="0" err="1"/>
              <a:t>years</a:t>
            </a:r>
            <a:r>
              <a:rPr lang="fr-BE" sz="1800" b="0" dirty="0"/>
              <a:t>. Petroleum </a:t>
            </a:r>
            <a:r>
              <a:rPr lang="fr-BE" sz="1800" b="0" dirty="0" err="1"/>
              <a:t>sector</a:t>
            </a:r>
            <a:r>
              <a:rPr lang="fr-BE" sz="1800" b="0" dirty="0"/>
              <a:t>: 1-2/</a:t>
            </a:r>
            <a:r>
              <a:rPr lang="fr-BE" sz="1800" b="0" dirty="0" err="1"/>
              <a:t>year</a:t>
            </a:r>
            <a:r>
              <a:rPr lang="fr-BE" sz="1800" b="0" dirty="0"/>
              <a:t>.</a:t>
            </a:r>
          </a:p>
          <a:p>
            <a:pPr marL="457200" lvl="1" indent="0">
              <a:buNone/>
            </a:pPr>
            <a:r>
              <a:rPr lang="fr-BE" sz="1800" b="0" dirty="0">
                <a:sym typeface="Wingdings" panose="05000000000000000000" pitchFamily="2" charset="2"/>
              </a:rPr>
              <a:t> Frame in </a:t>
            </a:r>
            <a:r>
              <a:rPr lang="fr-BE" sz="1800" b="0" dirty="0" err="1">
                <a:sym typeface="Wingdings" panose="05000000000000000000" pitchFamily="2" charset="2"/>
              </a:rPr>
              <a:t>legal</a:t>
            </a:r>
            <a:r>
              <a:rPr lang="fr-BE" sz="1800" b="0" dirty="0">
                <a:sym typeface="Wingdings" panose="05000000000000000000" pitchFamily="2" charset="2"/>
              </a:rPr>
              <a:t> </a:t>
            </a:r>
            <a:r>
              <a:rPr lang="fr-BE" sz="1800" b="0" dirty="0" err="1">
                <a:sym typeface="Wingdings" panose="05000000000000000000" pitchFamily="2" charset="2"/>
              </a:rPr>
              <a:t>text</a:t>
            </a:r>
            <a:r>
              <a:rPr lang="fr-BE" sz="1800" b="0" dirty="0">
                <a:sym typeface="Wingdings" panose="05000000000000000000" pitchFamily="2" charset="2"/>
              </a:rPr>
              <a:t> + </a:t>
            </a:r>
            <a:r>
              <a:rPr lang="fr-BE" sz="1800" b="0" dirty="0" err="1">
                <a:sym typeface="Wingdings" panose="05000000000000000000" pitchFamily="2" charset="2"/>
              </a:rPr>
              <a:t>separate</a:t>
            </a:r>
            <a:r>
              <a:rPr lang="fr-BE" sz="1800" b="0" dirty="0">
                <a:sym typeface="Wingdings" panose="05000000000000000000" pitchFamily="2" charset="2"/>
              </a:rPr>
              <a:t> </a:t>
            </a:r>
            <a:r>
              <a:rPr lang="fr-BE" sz="1800" b="0" dirty="0" err="1">
                <a:sym typeface="Wingdings" panose="05000000000000000000" pitchFamily="2" charset="2"/>
              </a:rPr>
              <a:t>list</a:t>
            </a:r>
            <a:r>
              <a:rPr lang="fr-BE" sz="1800" b="0" dirty="0">
                <a:sym typeface="Wingdings" panose="05000000000000000000" pitchFamily="2" charset="2"/>
              </a:rPr>
              <a:t> of </a:t>
            </a:r>
            <a:r>
              <a:rPr lang="fr-BE" sz="1800" b="0" dirty="0" err="1">
                <a:sym typeface="Wingdings" panose="05000000000000000000" pitchFamily="2" charset="2"/>
              </a:rPr>
              <a:t>concrete</a:t>
            </a:r>
            <a:r>
              <a:rPr lang="fr-BE" sz="1800" b="0" dirty="0">
                <a:sym typeface="Wingdings" panose="05000000000000000000" pitchFamily="2" charset="2"/>
              </a:rPr>
              <a:t> standards?</a:t>
            </a:r>
            <a:endParaRPr lang="fr-BE" sz="1800" b="0" dirty="0"/>
          </a:p>
        </p:txBody>
      </p:sp>
    </p:spTree>
    <p:extLst>
      <p:ext uri="{BB962C8B-B14F-4D97-AF65-F5344CB8AC3E}">
        <p14:creationId xmlns:p14="http://schemas.microsoft.com/office/powerpoint/2010/main" val="3776298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solidFill>
                  <a:srgbClr val="00B050"/>
                </a:solidFill>
              </a:rPr>
              <a:t>Conclusions </a:t>
            </a:r>
            <a:r>
              <a:rPr lang="fr-BE" dirty="0" err="1">
                <a:solidFill>
                  <a:srgbClr val="00B050"/>
                </a:solidFill>
              </a:rPr>
              <a:t>after</a:t>
            </a:r>
            <a:r>
              <a:rPr lang="fr-BE" dirty="0">
                <a:solidFill>
                  <a:srgbClr val="00B050"/>
                </a:solidFill>
              </a:rPr>
              <a:t> Café discussion  - </a:t>
            </a:r>
            <a:r>
              <a:rPr lang="fr-BE" dirty="0" err="1">
                <a:solidFill>
                  <a:srgbClr val="00B050"/>
                </a:solidFill>
              </a:rPr>
              <a:t>bespoke</a:t>
            </a:r>
            <a:r>
              <a:rPr lang="fr-BE" dirty="0">
                <a:solidFill>
                  <a:srgbClr val="00B050"/>
                </a:solidFill>
              </a:rPr>
              <a:t> </a:t>
            </a:r>
            <a:r>
              <a:rPr lang="fr-BE" dirty="0" err="1">
                <a:solidFill>
                  <a:srgbClr val="00B050"/>
                </a:solidFill>
              </a:rPr>
              <a:t>paints</a:t>
            </a:r>
            <a:r>
              <a:rPr lang="fr-BE" dirty="0">
                <a:solidFill>
                  <a:srgbClr val="00B050"/>
                </a:solidFill>
              </a:rPr>
              <a:t> (3)</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42</a:t>
            </a:fld>
            <a:endParaRPr lang="en-GB" dirty="0"/>
          </a:p>
        </p:txBody>
      </p:sp>
      <p:sp>
        <p:nvSpPr>
          <p:cNvPr id="4" name="Content Placeholder 3"/>
          <p:cNvSpPr>
            <a:spLocks noGrp="1"/>
          </p:cNvSpPr>
          <p:nvPr>
            <p:ph idx="1"/>
          </p:nvPr>
        </p:nvSpPr>
        <p:spPr>
          <a:xfrm>
            <a:off x="457200" y="2276872"/>
            <a:ext cx="8229600" cy="4032448"/>
          </a:xfrm>
        </p:spPr>
        <p:txBody>
          <a:bodyPr/>
          <a:lstStyle/>
          <a:p>
            <a:r>
              <a:rPr lang="fr-BE" sz="1800" b="1" i="0" dirty="0" err="1"/>
              <a:t>Acceptability</a:t>
            </a:r>
            <a:r>
              <a:rPr lang="fr-BE" sz="1800" b="1" i="0" dirty="0"/>
              <a:t> of COM </a:t>
            </a:r>
            <a:r>
              <a:rPr lang="fr-BE" sz="1800" b="1" i="0" dirty="0" err="1"/>
              <a:t>proposal</a:t>
            </a:r>
            <a:r>
              <a:rPr lang="fr-BE" sz="1800" b="1" i="0" dirty="0"/>
              <a:t> for </a:t>
            </a:r>
            <a:r>
              <a:rPr lang="fr-BE" sz="1800" b="1" i="0" dirty="0" err="1"/>
              <a:t>bespoke</a:t>
            </a:r>
            <a:r>
              <a:rPr lang="fr-BE" sz="1800" b="1" i="0" dirty="0"/>
              <a:t> </a:t>
            </a:r>
            <a:r>
              <a:rPr lang="fr-BE" sz="1800" b="1" i="0" dirty="0" err="1"/>
              <a:t>paints</a:t>
            </a:r>
            <a:endParaRPr lang="fr-BE" sz="1800" b="1" i="0" dirty="0"/>
          </a:p>
          <a:p>
            <a:pPr lvl="1"/>
            <a:r>
              <a:rPr lang="fr-BE" sz="1800" b="0" dirty="0" err="1"/>
              <a:t>Ind</a:t>
            </a:r>
            <a:r>
              <a:rPr lang="fr-BE" sz="1800" b="0" dirty="0"/>
              <a:t>: OK</a:t>
            </a:r>
          </a:p>
          <a:p>
            <a:pPr lvl="1"/>
            <a:r>
              <a:rPr lang="fr-BE" sz="1800" b="0" dirty="0"/>
              <a:t>MS/PC: </a:t>
            </a:r>
            <a:r>
              <a:rPr lang="fr-BE" sz="1800" b="0" dirty="0" err="1"/>
              <a:t>preference</a:t>
            </a:r>
            <a:r>
              <a:rPr lang="fr-BE" sz="1800" b="0" dirty="0"/>
              <a:t> for FR </a:t>
            </a:r>
            <a:r>
              <a:rPr lang="fr-BE" sz="1800" b="0" dirty="0" err="1"/>
              <a:t>proposal</a:t>
            </a:r>
            <a:endParaRPr lang="fr-BE" sz="1800" b="0" dirty="0"/>
          </a:p>
          <a:p>
            <a:pPr marL="457200" lvl="1" indent="0">
              <a:buNone/>
            </a:pPr>
            <a:r>
              <a:rPr lang="fr-BE" sz="1800" b="0" dirty="0"/>
              <a:t> </a:t>
            </a:r>
          </a:p>
          <a:p>
            <a:r>
              <a:rPr lang="fr-BE" sz="1800" b="1" i="0" dirty="0"/>
              <a:t>Questions/issues</a:t>
            </a:r>
          </a:p>
          <a:p>
            <a:pPr lvl="1"/>
            <a:r>
              <a:rPr lang="fr-BE" sz="1800" b="0" dirty="0" err="1"/>
              <a:t>Ind</a:t>
            </a:r>
            <a:r>
              <a:rPr lang="fr-BE" sz="1800" b="0" dirty="0"/>
              <a:t>: toner issue not </a:t>
            </a:r>
            <a:r>
              <a:rPr lang="fr-BE" sz="1800" b="0" dirty="0" err="1"/>
              <a:t>resolved</a:t>
            </a:r>
            <a:endParaRPr lang="fr-BE" sz="1800" b="0" dirty="0"/>
          </a:p>
          <a:p>
            <a:pPr lvl="1"/>
            <a:r>
              <a:rPr lang="fr-BE" sz="1800" b="0" dirty="0"/>
              <a:t>MS/PC: toner issue not </a:t>
            </a:r>
            <a:r>
              <a:rPr lang="fr-BE" sz="1800" b="0" dirty="0" err="1"/>
              <a:t>demonstrated</a:t>
            </a:r>
            <a:endParaRPr lang="fr-BE" sz="1800" b="0" dirty="0"/>
          </a:p>
        </p:txBody>
      </p:sp>
    </p:spTree>
    <p:extLst>
      <p:ext uri="{BB962C8B-B14F-4D97-AF65-F5344CB8AC3E}">
        <p14:creationId xmlns:p14="http://schemas.microsoft.com/office/powerpoint/2010/main" val="4012653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solidFill>
                  <a:srgbClr val="00B050"/>
                </a:solidFill>
              </a:rPr>
              <a:t>Additional</a:t>
            </a:r>
            <a:r>
              <a:rPr lang="fr-BE" dirty="0">
                <a:solidFill>
                  <a:srgbClr val="00B050"/>
                </a:solidFill>
              </a:rPr>
              <a:t> questions </a:t>
            </a:r>
            <a:r>
              <a:rPr lang="fr-BE" dirty="0" err="1">
                <a:solidFill>
                  <a:srgbClr val="00B050"/>
                </a:solidFill>
              </a:rPr>
              <a:t>afternoon</a:t>
            </a:r>
            <a:r>
              <a:rPr lang="fr-BE" dirty="0">
                <a:solidFill>
                  <a:srgbClr val="00B050"/>
                </a:solidFill>
              </a:rPr>
              <a:t> session</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43</a:t>
            </a:fld>
            <a:endParaRPr lang="en-GB" dirty="0"/>
          </a:p>
        </p:txBody>
      </p:sp>
      <p:sp>
        <p:nvSpPr>
          <p:cNvPr id="4" name="Content Placeholder 3"/>
          <p:cNvSpPr>
            <a:spLocks noGrp="1"/>
          </p:cNvSpPr>
          <p:nvPr>
            <p:ph idx="1"/>
          </p:nvPr>
        </p:nvSpPr>
        <p:spPr/>
        <p:txBody>
          <a:bodyPr/>
          <a:lstStyle/>
          <a:p>
            <a:r>
              <a:rPr lang="fr-BE" i="0" dirty="0" err="1"/>
              <a:t>What</a:t>
            </a:r>
            <a:r>
              <a:rPr lang="fr-BE" i="0" dirty="0"/>
              <a:t> </a:t>
            </a:r>
            <a:r>
              <a:rPr lang="fr-BE" i="0" dirty="0" err="1"/>
              <a:t>is</a:t>
            </a:r>
            <a:r>
              <a:rPr lang="fr-BE" i="0" dirty="0"/>
              <a:t> the </a:t>
            </a:r>
            <a:r>
              <a:rPr lang="fr-BE" i="0" dirty="0" err="1"/>
              <a:t>degree</a:t>
            </a:r>
            <a:r>
              <a:rPr lang="fr-BE" i="0" dirty="0"/>
              <a:t> of </a:t>
            </a:r>
            <a:r>
              <a:rPr lang="fr-BE" i="0" dirty="0" err="1"/>
              <a:t>coverage</a:t>
            </a:r>
            <a:r>
              <a:rPr lang="fr-BE" i="0" dirty="0"/>
              <a:t> of </a:t>
            </a:r>
            <a:r>
              <a:rPr lang="fr-BE" i="0" dirty="0" err="1"/>
              <a:t>your</a:t>
            </a:r>
            <a:r>
              <a:rPr lang="fr-BE" i="0" dirty="0"/>
              <a:t> </a:t>
            </a:r>
            <a:r>
              <a:rPr lang="fr-BE" i="0" dirty="0" err="1"/>
              <a:t>sector's</a:t>
            </a:r>
            <a:r>
              <a:rPr lang="fr-BE" i="0" dirty="0"/>
              <a:t> </a:t>
            </a:r>
            <a:r>
              <a:rPr lang="fr-BE" i="0" dirty="0" err="1"/>
              <a:t>products</a:t>
            </a:r>
            <a:r>
              <a:rPr lang="fr-BE" i="0" dirty="0"/>
              <a:t> by the </a:t>
            </a:r>
            <a:r>
              <a:rPr lang="fr-BE" i="0" dirty="0" err="1"/>
              <a:t>proposed</a:t>
            </a:r>
            <a:r>
              <a:rPr lang="fr-BE" i="0" dirty="0"/>
              <a:t> standard formulas?</a:t>
            </a:r>
          </a:p>
          <a:p>
            <a:r>
              <a:rPr lang="fr-BE" i="0" dirty="0"/>
              <a:t>In </a:t>
            </a:r>
            <a:r>
              <a:rPr lang="fr-BE" i="0" dirty="0" err="1"/>
              <a:t>what</a:t>
            </a:r>
            <a:r>
              <a:rPr lang="fr-BE" i="0" dirty="0"/>
              <a:t> proportion of cases </a:t>
            </a:r>
            <a:r>
              <a:rPr lang="fr-BE" i="0" dirty="0" err="1"/>
              <a:t>will</a:t>
            </a:r>
            <a:r>
              <a:rPr lang="fr-BE" i="0" dirty="0"/>
              <a:t> the SDS </a:t>
            </a:r>
            <a:r>
              <a:rPr lang="fr-BE" i="0" dirty="0" err="1"/>
              <a:t>provide</a:t>
            </a:r>
            <a:r>
              <a:rPr lang="fr-BE" i="0" dirty="0"/>
              <a:t> more/more </a:t>
            </a:r>
            <a:r>
              <a:rPr lang="fr-BE" i="0" dirty="0" err="1"/>
              <a:t>specific</a:t>
            </a:r>
            <a:r>
              <a:rPr lang="fr-BE" i="0" dirty="0"/>
              <a:t> information </a:t>
            </a:r>
            <a:r>
              <a:rPr lang="fr-BE" i="0" dirty="0" err="1"/>
              <a:t>than</a:t>
            </a:r>
            <a:r>
              <a:rPr lang="fr-BE" i="0" dirty="0"/>
              <a:t> the standard formula?</a:t>
            </a:r>
          </a:p>
          <a:p>
            <a:r>
              <a:rPr lang="fr-BE" i="0" dirty="0" err="1"/>
              <a:t>Should</a:t>
            </a:r>
            <a:r>
              <a:rPr lang="fr-BE" i="0" dirty="0"/>
              <a:t> </a:t>
            </a:r>
            <a:r>
              <a:rPr lang="fr-BE" i="0" dirty="0" err="1"/>
              <a:t>specification</a:t>
            </a:r>
            <a:r>
              <a:rPr lang="fr-BE" i="0" dirty="0"/>
              <a:t> of composition </a:t>
            </a:r>
            <a:r>
              <a:rPr lang="fr-BE" i="0" dirty="0" err="1"/>
              <a:t>according</a:t>
            </a:r>
            <a:r>
              <a:rPr lang="fr-BE" i="0" dirty="0"/>
              <a:t> to standard formula </a:t>
            </a:r>
            <a:r>
              <a:rPr lang="fr-BE" i="0" dirty="0" err="1"/>
              <a:t>be</a:t>
            </a:r>
            <a:r>
              <a:rPr lang="fr-BE" i="0" dirty="0"/>
              <a:t> </a:t>
            </a:r>
            <a:r>
              <a:rPr lang="fr-BE" i="0" dirty="0" err="1"/>
              <a:t>allowed</a:t>
            </a:r>
            <a:r>
              <a:rPr lang="fr-BE" i="0" dirty="0"/>
              <a:t> for </a:t>
            </a:r>
            <a:r>
              <a:rPr lang="fr-BE" i="0" dirty="0" err="1"/>
              <a:t>MiMs</a:t>
            </a:r>
            <a:r>
              <a:rPr lang="fr-BE" i="0" dirty="0"/>
              <a:t> in a mixture (for the 4 </a:t>
            </a:r>
            <a:r>
              <a:rPr lang="fr-BE" i="0" dirty="0" err="1"/>
              <a:t>sectors</a:t>
            </a:r>
            <a:r>
              <a:rPr lang="fr-BE" i="0" dirty="0"/>
              <a:t> </a:t>
            </a:r>
            <a:r>
              <a:rPr lang="fr-BE" i="0" dirty="0" err="1"/>
              <a:t>defined</a:t>
            </a:r>
            <a:r>
              <a:rPr lang="fr-BE" i="0" dirty="0"/>
              <a:t>)?</a:t>
            </a:r>
            <a:endParaRPr lang="en-GB" i="0" dirty="0"/>
          </a:p>
        </p:txBody>
      </p:sp>
    </p:spTree>
    <p:extLst>
      <p:ext uri="{BB962C8B-B14F-4D97-AF65-F5344CB8AC3E}">
        <p14:creationId xmlns:p14="http://schemas.microsoft.com/office/powerpoint/2010/main" val="2606706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solidFill>
                  <a:srgbClr val="00B050"/>
                </a:solidFill>
              </a:rPr>
              <a:t>Conclusions </a:t>
            </a:r>
            <a:r>
              <a:rPr lang="fr-BE" dirty="0" err="1">
                <a:solidFill>
                  <a:srgbClr val="00B050"/>
                </a:solidFill>
              </a:rPr>
              <a:t>afternoon</a:t>
            </a:r>
            <a:r>
              <a:rPr lang="fr-BE" dirty="0">
                <a:solidFill>
                  <a:srgbClr val="00B050"/>
                </a:solidFill>
              </a:rPr>
              <a:t> session – standard formulas</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44</a:t>
            </a:fld>
            <a:endParaRPr lang="en-GB" dirty="0"/>
          </a:p>
        </p:txBody>
      </p:sp>
      <p:sp>
        <p:nvSpPr>
          <p:cNvPr id="4" name="Content Placeholder 3"/>
          <p:cNvSpPr>
            <a:spLocks noGrp="1"/>
          </p:cNvSpPr>
          <p:nvPr>
            <p:ph idx="1"/>
          </p:nvPr>
        </p:nvSpPr>
        <p:spPr/>
        <p:txBody>
          <a:bodyPr/>
          <a:lstStyle/>
          <a:p>
            <a:pPr marL="0" indent="0">
              <a:buNone/>
            </a:pPr>
            <a:r>
              <a:rPr lang="fr-BE" i="0" dirty="0" err="1">
                <a:solidFill>
                  <a:srgbClr val="00B050"/>
                </a:solidFill>
              </a:rPr>
              <a:t>Cement</a:t>
            </a:r>
            <a:endParaRPr lang="fr-BE" i="0" dirty="0">
              <a:solidFill>
                <a:srgbClr val="00B050"/>
              </a:solidFill>
            </a:endParaRPr>
          </a:p>
          <a:p>
            <a:r>
              <a:rPr lang="fr-BE" i="0" dirty="0" err="1"/>
              <a:t>Proposed</a:t>
            </a:r>
            <a:r>
              <a:rPr lang="fr-BE" i="0" dirty="0"/>
              <a:t> standard formulas </a:t>
            </a:r>
            <a:r>
              <a:rPr lang="fr-BE" i="0" dirty="0" err="1"/>
              <a:t>does</a:t>
            </a:r>
            <a:r>
              <a:rPr lang="fr-BE" i="0" dirty="0"/>
              <a:t> </a:t>
            </a:r>
            <a:r>
              <a:rPr lang="fr-BE" i="0" dirty="0" err="1"/>
              <a:t>cover</a:t>
            </a:r>
            <a:r>
              <a:rPr lang="fr-BE" i="0" dirty="0"/>
              <a:t> 100% of the </a:t>
            </a:r>
            <a:r>
              <a:rPr lang="fr-BE" i="0" dirty="0" err="1"/>
              <a:t>products</a:t>
            </a:r>
            <a:endParaRPr lang="fr-BE" i="0" dirty="0"/>
          </a:p>
          <a:p>
            <a:r>
              <a:rPr lang="fr-BE" i="0" dirty="0"/>
              <a:t>Standard formulas more </a:t>
            </a:r>
            <a:r>
              <a:rPr lang="fr-BE" i="0" dirty="0" err="1"/>
              <a:t>specific</a:t>
            </a:r>
            <a:r>
              <a:rPr lang="fr-BE" i="0" dirty="0"/>
              <a:t> </a:t>
            </a:r>
            <a:r>
              <a:rPr lang="fr-BE" i="0" dirty="0" err="1"/>
              <a:t>than</a:t>
            </a:r>
            <a:r>
              <a:rPr lang="fr-BE" i="0" dirty="0"/>
              <a:t> SDS</a:t>
            </a:r>
            <a:endParaRPr lang="en-GB" i="0" dirty="0"/>
          </a:p>
        </p:txBody>
      </p:sp>
    </p:spTree>
    <p:extLst>
      <p:ext uri="{BB962C8B-B14F-4D97-AF65-F5344CB8AC3E}">
        <p14:creationId xmlns:p14="http://schemas.microsoft.com/office/powerpoint/2010/main" val="3926055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solidFill>
                  <a:srgbClr val="00B050"/>
                </a:solidFill>
              </a:rPr>
              <a:t>Conclusions </a:t>
            </a:r>
            <a:r>
              <a:rPr lang="fr-BE" dirty="0" err="1">
                <a:solidFill>
                  <a:srgbClr val="00B050"/>
                </a:solidFill>
              </a:rPr>
              <a:t>afternoon</a:t>
            </a:r>
            <a:r>
              <a:rPr lang="fr-BE" dirty="0">
                <a:solidFill>
                  <a:srgbClr val="00B050"/>
                </a:solidFill>
              </a:rPr>
              <a:t> session – standard formulas</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45</a:t>
            </a:fld>
            <a:endParaRPr lang="en-GB" dirty="0"/>
          </a:p>
        </p:txBody>
      </p:sp>
      <p:sp>
        <p:nvSpPr>
          <p:cNvPr id="4" name="Content Placeholder 3"/>
          <p:cNvSpPr>
            <a:spLocks noGrp="1"/>
          </p:cNvSpPr>
          <p:nvPr>
            <p:ph idx="1"/>
          </p:nvPr>
        </p:nvSpPr>
        <p:spPr/>
        <p:txBody>
          <a:bodyPr/>
          <a:lstStyle/>
          <a:p>
            <a:pPr marL="0" indent="0">
              <a:buNone/>
            </a:pPr>
            <a:r>
              <a:rPr lang="fr-BE" i="0" dirty="0" err="1">
                <a:solidFill>
                  <a:srgbClr val="00B050"/>
                </a:solidFill>
              </a:rPr>
              <a:t>Concrete</a:t>
            </a:r>
            <a:endParaRPr lang="fr-BE" i="0" dirty="0">
              <a:solidFill>
                <a:srgbClr val="00B050"/>
              </a:solidFill>
            </a:endParaRPr>
          </a:p>
          <a:p>
            <a:r>
              <a:rPr lang="fr-BE" i="0" dirty="0" err="1"/>
              <a:t>Proposed</a:t>
            </a:r>
            <a:r>
              <a:rPr lang="fr-BE" i="0" dirty="0"/>
              <a:t> standard formulas </a:t>
            </a:r>
            <a:r>
              <a:rPr lang="fr-BE" i="0" dirty="0" err="1"/>
              <a:t>cover</a:t>
            </a:r>
            <a:r>
              <a:rPr lang="fr-BE" i="0" dirty="0"/>
              <a:t> 99% of the </a:t>
            </a:r>
            <a:r>
              <a:rPr lang="fr-BE" i="0" dirty="0" err="1"/>
              <a:t>products</a:t>
            </a:r>
            <a:endParaRPr lang="fr-BE" i="0" dirty="0"/>
          </a:p>
          <a:p>
            <a:r>
              <a:rPr lang="fr-BE" i="0" dirty="0"/>
              <a:t>Standard formulas more </a:t>
            </a:r>
            <a:r>
              <a:rPr lang="fr-BE" i="0" dirty="0" err="1"/>
              <a:t>specific</a:t>
            </a:r>
            <a:r>
              <a:rPr lang="fr-BE" i="0" dirty="0"/>
              <a:t> </a:t>
            </a:r>
            <a:r>
              <a:rPr lang="fr-BE" i="0" dirty="0" err="1"/>
              <a:t>than</a:t>
            </a:r>
            <a:r>
              <a:rPr lang="fr-BE" i="0" dirty="0"/>
              <a:t> SDS ('</a:t>
            </a:r>
            <a:r>
              <a:rPr lang="fr-BE" i="0" dirty="0" err="1"/>
              <a:t>doubts</a:t>
            </a:r>
            <a:r>
              <a:rPr lang="fr-BE" i="0" dirty="0"/>
              <a:t>?')</a:t>
            </a:r>
          </a:p>
          <a:p>
            <a:r>
              <a:rPr lang="fr-BE" i="0" u="sng" dirty="0">
                <a:solidFill>
                  <a:srgbClr val="00B050"/>
                </a:solidFill>
              </a:rPr>
              <a:t>TO DO</a:t>
            </a:r>
            <a:r>
              <a:rPr lang="fr-BE" i="0" dirty="0"/>
              <a:t>: </a:t>
            </a:r>
            <a:r>
              <a:rPr lang="fr-BE" i="0" dirty="0" err="1"/>
              <a:t>industry</a:t>
            </a:r>
            <a:r>
              <a:rPr lang="fr-BE" i="0" dirty="0"/>
              <a:t> to </a:t>
            </a:r>
            <a:r>
              <a:rPr lang="fr-BE" i="0" dirty="0" err="1"/>
              <a:t>provide</a:t>
            </a:r>
            <a:r>
              <a:rPr lang="fr-BE" i="0" dirty="0"/>
              <a:t> alternative standard formula for the 1% of </a:t>
            </a:r>
            <a:r>
              <a:rPr lang="fr-BE" i="0" dirty="0" err="1"/>
              <a:t>products</a:t>
            </a:r>
            <a:r>
              <a:rPr lang="fr-BE" i="0" dirty="0"/>
              <a:t> </a:t>
            </a:r>
            <a:r>
              <a:rPr lang="fr-BE" i="0" dirty="0" err="1"/>
              <a:t>that</a:t>
            </a:r>
            <a:r>
              <a:rPr lang="fr-BE" i="0" dirty="0"/>
              <a:t> </a:t>
            </a:r>
            <a:r>
              <a:rPr lang="fr-BE" i="0" dirty="0" err="1"/>
              <a:t>is</a:t>
            </a:r>
            <a:r>
              <a:rPr lang="fr-BE" i="0" dirty="0"/>
              <a:t> not </a:t>
            </a:r>
            <a:r>
              <a:rPr lang="fr-BE" i="0" dirty="0" err="1"/>
              <a:t>covered</a:t>
            </a:r>
            <a:r>
              <a:rPr lang="fr-BE" i="0" dirty="0"/>
              <a:t>?</a:t>
            </a:r>
            <a:endParaRPr lang="en-GB" dirty="0"/>
          </a:p>
          <a:p>
            <a:endParaRPr lang="en-GB" dirty="0"/>
          </a:p>
        </p:txBody>
      </p:sp>
    </p:spTree>
    <p:extLst>
      <p:ext uri="{BB962C8B-B14F-4D97-AF65-F5344CB8AC3E}">
        <p14:creationId xmlns:p14="http://schemas.microsoft.com/office/powerpoint/2010/main" val="231536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solidFill>
                  <a:srgbClr val="00B050"/>
                </a:solidFill>
              </a:rPr>
              <a:t>Conclusions </a:t>
            </a:r>
            <a:r>
              <a:rPr lang="fr-BE" dirty="0" err="1">
                <a:solidFill>
                  <a:srgbClr val="00B050"/>
                </a:solidFill>
              </a:rPr>
              <a:t>afternoon</a:t>
            </a:r>
            <a:r>
              <a:rPr lang="fr-BE" dirty="0">
                <a:solidFill>
                  <a:srgbClr val="00B050"/>
                </a:solidFill>
              </a:rPr>
              <a:t> session – standard formulas</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46</a:t>
            </a:fld>
            <a:endParaRPr lang="en-GB" dirty="0"/>
          </a:p>
        </p:txBody>
      </p:sp>
      <p:sp>
        <p:nvSpPr>
          <p:cNvPr id="4" name="Content Placeholder 3"/>
          <p:cNvSpPr>
            <a:spLocks noGrp="1"/>
          </p:cNvSpPr>
          <p:nvPr>
            <p:ph idx="1"/>
          </p:nvPr>
        </p:nvSpPr>
        <p:spPr>
          <a:xfrm>
            <a:off x="457200" y="2276872"/>
            <a:ext cx="8229600" cy="4104456"/>
          </a:xfrm>
        </p:spPr>
        <p:txBody>
          <a:bodyPr/>
          <a:lstStyle/>
          <a:p>
            <a:pPr marL="0" indent="0">
              <a:buNone/>
            </a:pPr>
            <a:r>
              <a:rPr lang="fr-BE" i="0" dirty="0" err="1">
                <a:solidFill>
                  <a:srgbClr val="00B050"/>
                </a:solidFill>
              </a:rPr>
              <a:t>Gypsum</a:t>
            </a:r>
            <a:endParaRPr lang="fr-BE" i="0" dirty="0">
              <a:solidFill>
                <a:srgbClr val="00B050"/>
              </a:solidFill>
            </a:endParaRPr>
          </a:p>
          <a:p>
            <a:r>
              <a:rPr lang="fr-BE" i="0" dirty="0" err="1"/>
              <a:t>Proposed</a:t>
            </a:r>
            <a:r>
              <a:rPr lang="fr-BE" i="0" dirty="0"/>
              <a:t> standard formula </a:t>
            </a:r>
            <a:r>
              <a:rPr lang="fr-BE" i="0" dirty="0" err="1"/>
              <a:t>covers</a:t>
            </a:r>
            <a:r>
              <a:rPr lang="fr-BE" i="0" dirty="0"/>
              <a:t> </a:t>
            </a:r>
            <a:r>
              <a:rPr lang="fr-BE" i="0" dirty="0" err="1"/>
              <a:t>ca</a:t>
            </a:r>
            <a:r>
              <a:rPr lang="fr-BE" i="0" dirty="0"/>
              <a:t>. 99%</a:t>
            </a:r>
          </a:p>
          <a:p>
            <a:r>
              <a:rPr lang="fr-BE" i="0" dirty="0"/>
              <a:t>In </a:t>
            </a:r>
            <a:r>
              <a:rPr lang="fr-BE" i="0" dirty="0" err="1"/>
              <a:t>most</a:t>
            </a:r>
            <a:r>
              <a:rPr lang="fr-BE" i="0" dirty="0"/>
              <a:t> cases SDS more </a:t>
            </a:r>
            <a:r>
              <a:rPr lang="fr-BE" i="0" dirty="0" err="1"/>
              <a:t>specific</a:t>
            </a:r>
            <a:r>
              <a:rPr lang="fr-BE" i="0" dirty="0"/>
              <a:t> </a:t>
            </a:r>
            <a:r>
              <a:rPr lang="fr-BE" i="0" dirty="0" err="1"/>
              <a:t>than</a:t>
            </a:r>
            <a:r>
              <a:rPr lang="fr-BE" i="0" dirty="0"/>
              <a:t> standard formula </a:t>
            </a:r>
            <a:r>
              <a:rPr lang="fr-BE" i="0" dirty="0">
                <a:sym typeface="Wingdings" panose="05000000000000000000" pitchFamily="2" charset="2"/>
              </a:rPr>
              <a:t> </a:t>
            </a:r>
            <a:r>
              <a:rPr lang="fr-BE" i="0" dirty="0" err="1">
                <a:sym typeface="Wingdings" panose="05000000000000000000" pitchFamily="2" charset="2"/>
              </a:rPr>
              <a:t>ind</a:t>
            </a:r>
            <a:r>
              <a:rPr lang="fr-BE" i="0" dirty="0">
                <a:sym typeface="Wingdings" panose="05000000000000000000" pitchFamily="2" charset="2"/>
              </a:rPr>
              <a:t>. ok to </a:t>
            </a:r>
            <a:r>
              <a:rPr lang="fr-BE" i="0" dirty="0" err="1">
                <a:sym typeface="Wingdings" panose="05000000000000000000" pitchFamily="2" charset="2"/>
              </a:rPr>
              <a:t>notify</a:t>
            </a:r>
            <a:r>
              <a:rPr lang="fr-BE" i="0" dirty="0">
                <a:sym typeface="Wingdings" panose="05000000000000000000" pitchFamily="2" charset="2"/>
              </a:rPr>
              <a:t> </a:t>
            </a:r>
            <a:r>
              <a:rPr lang="fr-BE" i="0" dirty="0" err="1">
                <a:sym typeface="Wingdings" panose="05000000000000000000" pitchFamily="2" charset="2"/>
              </a:rPr>
              <a:t>according</a:t>
            </a:r>
            <a:r>
              <a:rPr lang="fr-BE" i="0" dirty="0">
                <a:sym typeface="Wingdings" panose="05000000000000000000" pitchFamily="2" charset="2"/>
              </a:rPr>
              <a:t> to SDS</a:t>
            </a:r>
          </a:p>
          <a:p>
            <a:r>
              <a:rPr lang="fr-BE" i="0" u="sng" dirty="0">
                <a:solidFill>
                  <a:srgbClr val="00B050"/>
                </a:solidFill>
                <a:sym typeface="Wingdings" panose="05000000000000000000" pitchFamily="2" charset="2"/>
              </a:rPr>
              <a:t>TO DO</a:t>
            </a:r>
            <a:r>
              <a:rPr lang="fr-BE" i="0" dirty="0">
                <a:sym typeface="Wingdings" panose="05000000000000000000" pitchFamily="2" charset="2"/>
              </a:rPr>
              <a:t>: solution to </a:t>
            </a:r>
            <a:r>
              <a:rPr lang="fr-BE" i="0" dirty="0" err="1">
                <a:sym typeface="Wingdings" panose="05000000000000000000" pitchFamily="2" charset="2"/>
              </a:rPr>
              <a:t>be</a:t>
            </a:r>
            <a:r>
              <a:rPr lang="fr-BE" i="0" dirty="0">
                <a:sym typeface="Wingdings" panose="05000000000000000000" pitchFamily="2" charset="2"/>
              </a:rPr>
              <a:t> </a:t>
            </a:r>
            <a:r>
              <a:rPr lang="fr-BE" i="0" dirty="0" err="1">
                <a:sym typeface="Wingdings" panose="05000000000000000000" pitchFamily="2" charset="2"/>
              </a:rPr>
              <a:t>found</a:t>
            </a:r>
            <a:r>
              <a:rPr lang="fr-BE" i="0" dirty="0">
                <a:sym typeface="Wingdings" panose="05000000000000000000" pitchFamily="2" charset="2"/>
              </a:rPr>
              <a:t> for B2 and B2</a:t>
            </a:r>
            <a:endParaRPr lang="fr-BE" i="0" dirty="0"/>
          </a:p>
          <a:p>
            <a:r>
              <a:rPr lang="fr-BE" i="0" u="sng" dirty="0">
                <a:solidFill>
                  <a:srgbClr val="00B050"/>
                </a:solidFill>
              </a:rPr>
              <a:t>TO DO </a:t>
            </a:r>
            <a:r>
              <a:rPr lang="fr-BE" i="0" dirty="0">
                <a:solidFill>
                  <a:srgbClr val="00B050"/>
                </a:solidFill>
              </a:rPr>
              <a:t>(COM)</a:t>
            </a:r>
            <a:r>
              <a:rPr lang="fr-BE" i="0" dirty="0"/>
              <a:t>: </a:t>
            </a:r>
            <a:r>
              <a:rPr lang="fr-BE" i="0" dirty="0" err="1"/>
              <a:t>Clarify</a:t>
            </a:r>
            <a:r>
              <a:rPr lang="fr-BE" i="0" dirty="0"/>
              <a:t> in </a:t>
            </a:r>
            <a:r>
              <a:rPr lang="fr-BE" i="0" dirty="0" err="1"/>
              <a:t>draft</a:t>
            </a:r>
            <a:r>
              <a:rPr lang="fr-BE" i="0" dirty="0"/>
              <a:t> </a:t>
            </a:r>
            <a:r>
              <a:rPr lang="fr-BE" i="0" dirty="0" err="1"/>
              <a:t>text</a:t>
            </a:r>
            <a:r>
              <a:rPr lang="fr-BE" i="0" dirty="0"/>
              <a:t> </a:t>
            </a:r>
            <a:r>
              <a:rPr lang="fr-BE" i="0" dirty="0" err="1"/>
              <a:t>possbility</a:t>
            </a:r>
            <a:r>
              <a:rPr lang="fr-BE" i="0" dirty="0"/>
              <a:t> to </a:t>
            </a:r>
            <a:r>
              <a:rPr lang="fr-BE" i="0" dirty="0" err="1"/>
              <a:t>cover</a:t>
            </a:r>
            <a:r>
              <a:rPr lang="fr-BE" i="0" dirty="0"/>
              <a:t> </a:t>
            </a:r>
            <a:r>
              <a:rPr lang="fr-BE" i="0" dirty="0" err="1"/>
              <a:t>only</a:t>
            </a:r>
            <a:r>
              <a:rPr lang="fr-BE" i="0" dirty="0"/>
              <a:t> part of mixture (</a:t>
            </a:r>
            <a:r>
              <a:rPr lang="fr-BE" i="0" dirty="0" err="1"/>
              <a:t>MiM</a:t>
            </a:r>
            <a:r>
              <a:rPr lang="fr-BE" i="0" dirty="0"/>
              <a:t>) </a:t>
            </a:r>
            <a:r>
              <a:rPr lang="fr-BE" i="0" dirty="0" err="1"/>
              <a:t>through</a:t>
            </a:r>
            <a:r>
              <a:rPr lang="fr-BE" i="0" dirty="0"/>
              <a:t> a standard formula, </a:t>
            </a:r>
            <a:r>
              <a:rPr lang="fr-BE" i="0" dirty="0" err="1"/>
              <a:t>while</a:t>
            </a:r>
            <a:r>
              <a:rPr lang="fr-BE" i="0" dirty="0"/>
              <a:t> the final mixture </a:t>
            </a:r>
            <a:r>
              <a:rPr lang="fr-BE" i="0" dirty="0" err="1"/>
              <a:t>is</a:t>
            </a:r>
            <a:r>
              <a:rPr lang="fr-BE" i="0" dirty="0"/>
              <a:t> </a:t>
            </a:r>
            <a:r>
              <a:rPr lang="fr-BE" i="0" dirty="0" err="1"/>
              <a:t>notified</a:t>
            </a:r>
            <a:r>
              <a:rPr lang="fr-BE" i="0" dirty="0"/>
              <a:t> </a:t>
            </a:r>
            <a:r>
              <a:rPr lang="fr-BE" i="0" dirty="0" err="1"/>
              <a:t>acccording</a:t>
            </a:r>
            <a:r>
              <a:rPr lang="fr-BE" i="0" dirty="0"/>
              <a:t> to standard </a:t>
            </a:r>
            <a:r>
              <a:rPr lang="fr-BE" i="0" dirty="0" err="1"/>
              <a:t>Annex</a:t>
            </a:r>
            <a:r>
              <a:rPr lang="fr-BE" i="0" dirty="0"/>
              <a:t> VIII </a:t>
            </a:r>
            <a:r>
              <a:rPr lang="fr-BE" i="0" dirty="0" err="1"/>
              <a:t>requirements</a:t>
            </a:r>
            <a:endParaRPr lang="en-GB" i="0" dirty="0"/>
          </a:p>
        </p:txBody>
      </p:sp>
    </p:spTree>
    <p:extLst>
      <p:ext uri="{BB962C8B-B14F-4D97-AF65-F5344CB8AC3E}">
        <p14:creationId xmlns:p14="http://schemas.microsoft.com/office/powerpoint/2010/main" val="1858617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688"/>
            <a:ext cx="8229600" cy="936625"/>
          </a:xfrm>
        </p:spPr>
        <p:txBody>
          <a:bodyPr/>
          <a:lstStyle/>
          <a:p>
            <a:r>
              <a:rPr lang="fr-BE" dirty="0">
                <a:solidFill>
                  <a:srgbClr val="00B050"/>
                </a:solidFill>
              </a:rPr>
              <a:t>Conclusions </a:t>
            </a:r>
            <a:r>
              <a:rPr lang="fr-BE" dirty="0" err="1">
                <a:solidFill>
                  <a:srgbClr val="00B050"/>
                </a:solidFill>
              </a:rPr>
              <a:t>afternoon</a:t>
            </a:r>
            <a:r>
              <a:rPr lang="fr-BE" dirty="0">
                <a:solidFill>
                  <a:srgbClr val="00B050"/>
                </a:solidFill>
              </a:rPr>
              <a:t> session – standard formulas</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47</a:t>
            </a:fld>
            <a:endParaRPr lang="en-GB" dirty="0"/>
          </a:p>
        </p:txBody>
      </p:sp>
      <p:sp>
        <p:nvSpPr>
          <p:cNvPr id="4" name="Content Placeholder 3"/>
          <p:cNvSpPr>
            <a:spLocks noGrp="1"/>
          </p:cNvSpPr>
          <p:nvPr>
            <p:ph idx="1"/>
          </p:nvPr>
        </p:nvSpPr>
        <p:spPr>
          <a:xfrm>
            <a:off x="457200" y="1844824"/>
            <a:ext cx="8229600" cy="4104456"/>
          </a:xfrm>
        </p:spPr>
        <p:txBody>
          <a:bodyPr/>
          <a:lstStyle/>
          <a:p>
            <a:pPr marL="0" indent="0">
              <a:buNone/>
            </a:pPr>
            <a:r>
              <a:rPr lang="fr-BE" i="0" dirty="0">
                <a:solidFill>
                  <a:srgbClr val="00B050"/>
                </a:solidFill>
              </a:rPr>
              <a:t>Petroleum</a:t>
            </a:r>
          </a:p>
          <a:p>
            <a:r>
              <a:rPr lang="fr-BE" i="0" dirty="0" err="1"/>
              <a:t>Criteria</a:t>
            </a:r>
            <a:r>
              <a:rPr lang="fr-BE" i="0" dirty="0"/>
              <a:t> </a:t>
            </a:r>
            <a:r>
              <a:rPr lang="fr-BE" i="0" dirty="0" err="1"/>
              <a:t>needed</a:t>
            </a:r>
            <a:r>
              <a:rPr lang="fr-BE" i="0" dirty="0"/>
              <a:t> for 'more </a:t>
            </a:r>
            <a:r>
              <a:rPr lang="fr-BE" i="0" dirty="0" err="1"/>
              <a:t>specific</a:t>
            </a:r>
            <a:r>
              <a:rPr lang="fr-BE" i="0" dirty="0"/>
              <a:t>' information (SDS vs. standard formula)</a:t>
            </a:r>
          </a:p>
          <a:p>
            <a:r>
              <a:rPr lang="fr-BE" i="0" dirty="0" err="1"/>
              <a:t>Need</a:t>
            </a:r>
            <a:r>
              <a:rPr lang="fr-BE" i="0" dirty="0"/>
              <a:t> for </a:t>
            </a:r>
            <a:r>
              <a:rPr lang="fr-BE" i="0" dirty="0" err="1"/>
              <a:t>PCs</a:t>
            </a:r>
            <a:r>
              <a:rPr lang="fr-BE" i="0" dirty="0"/>
              <a:t> to have match in classification </a:t>
            </a:r>
            <a:r>
              <a:rPr lang="fr-BE" i="0" dirty="0" err="1"/>
              <a:t>between</a:t>
            </a:r>
            <a:r>
              <a:rPr lang="fr-BE" i="0" dirty="0"/>
              <a:t> notification (</a:t>
            </a:r>
            <a:r>
              <a:rPr lang="fr-BE" i="0" dirty="0" err="1"/>
              <a:t>based</a:t>
            </a:r>
            <a:r>
              <a:rPr lang="fr-BE" i="0" dirty="0"/>
              <a:t> on standard formula) and SDS</a:t>
            </a:r>
          </a:p>
          <a:p>
            <a:pPr marL="0" indent="0">
              <a:buNone/>
            </a:pPr>
            <a:r>
              <a:rPr lang="fr-BE" i="0" dirty="0">
                <a:solidFill>
                  <a:srgbClr val="00B050"/>
                </a:solidFill>
                <a:sym typeface="Wingdings" panose="05000000000000000000" pitchFamily="2" charset="2"/>
              </a:rPr>
              <a:t>	 </a:t>
            </a:r>
            <a:r>
              <a:rPr lang="fr-BE" i="0" dirty="0">
                <a:solidFill>
                  <a:srgbClr val="00B050"/>
                </a:solidFill>
              </a:rPr>
              <a:t>New </a:t>
            </a:r>
            <a:r>
              <a:rPr lang="fr-BE" i="0" dirty="0" err="1">
                <a:solidFill>
                  <a:srgbClr val="00B050"/>
                </a:solidFill>
              </a:rPr>
              <a:t>proposal</a:t>
            </a:r>
            <a:r>
              <a:rPr lang="fr-BE" i="0" dirty="0"/>
              <a:t>: 1 table, multiple </a:t>
            </a:r>
            <a:r>
              <a:rPr lang="fr-BE" i="0" dirty="0" err="1"/>
              <a:t>UFIs</a:t>
            </a:r>
            <a:r>
              <a:rPr lang="fr-BE" i="0" dirty="0"/>
              <a:t> </a:t>
            </a:r>
            <a:r>
              <a:rPr lang="fr-BE" i="0" dirty="0" err="1"/>
              <a:t>with</a:t>
            </a:r>
            <a:r>
              <a:rPr lang="fr-BE" i="0" dirty="0"/>
              <a:t> 	</a:t>
            </a:r>
            <a:r>
              <a:rPr lang="fr-BE" i="0" dirty="0" err="1"/>
              <a:t>each</a:t>
            </a:r>
            <a:r>
              <a:rPr lang="fr-BE" i="0" dirty="0"/>
              <a:t> UFI </a:t>
            </a:r>
            <a:r>
              <a:rPr lang="fr-BE" i="0" dirty="0" err="1"/>
              <a:t>corresponding</a:t>
            </a:r>
            <a:r>
              <a:rPr lang="fr-BE" i="0" dirty="0"/>
              <a:t> to </a:t>
            </a:r>
            <a:r>
              <a:rPr lang="fr-BE" i="0" dirty="0" err="1"/>
              <a:t>specific</a:t>
            </a:r>
            <a:r>
              <a:rPr lang="fr-BE" i="0" dirty="0"/>
              <a:t> 	classification on </a:t>
            </a:r>
            <a:r>
              <a:rPr lang="fr-BE" i="0" dirty="0" err="1"/>
              <a:t>specific</a:t>
            </a:r>
            <a:r>
              <a:rPr lang="fr-BE" i="0" dirty="0"/>
              <a:t> SDS</a:t>
            </a:r>
          </a:p>
          <a:p>
            <a:pPr marL="0" indent="0">
              <a:buNone/>
            </a:pPr>
            <a:r>
              <a:rPr lang="fr-BE" i="0" dirty="0"/>
              <a:t>	</a:t>
            </a:r>
            <a:r>
              <a:rPr lang="fr-BE" i="0" dirty="0">
                <a:sym typeface="Wingdings" panose="05000000000000000000" pitchFamily="2" charset="2"/>
              </a:rPr>
              <a:t> </a:t>
            </a:r>
            <a:r>
              <a:rPr lang="fr-BE" i="0" u="sng" dirty="0">
                <a:solidFill>
                  <a:srgbClr val="00B050"/>
                </a:solidFill>
                <a:sym typeface="Wingdings" panose="05000000000000000000" pitchFamily="2" charset="2"/>
              </a:rPr>
              <a:t>TO DO</a:t>
            </a:r>
            <a:r>
              <a:rPr lang="fr-BE" i="0" dirty="0">
                <a:sym typeface="Wingdings" panose="05000000000000000000" pitchFamily="2" charset="2"/>
              </a:rPr>
              <a:t>: new formulas to </a:t>
            </a:r>
            <a:r>
              <a:rPr lang="fr-BE" i="0" dirty="0" err="1">
                <a:sym typeface="Wingdings" panose="05000000000000000000" pitchFamily="2" charset="2"/>
              </a:rPr>
              <a:t>be</a:t>
            </a:r>
            <a:r>
              <a:rPr lang="fr-BE" i="0" dirty="0">
                <a:sym typeface="Wingdings" panose="05000000000000000000" pitchFamily="2" charset="2"/>
              </a:rPr>
              <a:t> </a:t>
            </a:r>
            <a:r>
              <a:rPr lang="fr-BE" i="0" dirty="0" err="1">
                <a:sym typeface="Wingdings" panose="05000000000000000000" pitchFamily="2" charset="2"/>
              </a:rPr>
              <a:t>provided</a:t>
            </a:r>
            <a:r>
              <a:rPr lang="fr-BE" i="0" dirty="0">
                <a:sym typeface="Wingdings" panose="05000000000000000000" pitchFamily="2" charset="2"/>
              </a:rPr>
              <a:t> by </a:t>
            </a:r>
            <a:r>
              <a:rPr lang="fr-BE" i="0" dirty="0" err="1">
                <a:sym typeface="Wingdings" panose="05000000000000000000" pitchFamily="2" charset="2"/>
              </a:rPr>
              <a:t>ind</a:t>
            </a:r>
            <a:endParaRPr lang="en-GB" i="0" dirty="0"/>
          </a:p>
        </p:txBody>
      </p:sp>
    </p:spTree>
    <p:extLst>
      <p:ext uri="{BB962C8B-B14F-4D97-AF65-F5344CB8AC3E}">
        <p14:creationId xmlns:p14="http://schemas.microsoft.com/office/powerpoint/2010/main" val="4180411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36625"/>
          </a:xfrm>
        </p:spPr>
        <p:txBody>
          <a:bodyPr/>
          <a:lstStyle/>
          <a:p>
            <a:r>
              <a:rPr lang="fr-BE" dirty="0">
                <a:solidFill>
                  <a:srgbClr val="00B050"/>
                </a:solidFill>
              </a:rPr>
              <a:t>Conclusions </a:t>
            </a:r>
            <a:r>
              <a:rPr lang="fr-BE" dirty="0" err="1">
                <a:solidFill>
                  <a:srgbClr val="00B050"/>
                </a:solidFill>
              </a:rPr>
              <a:t>afternoon</a:t>
            </a:r>
            <a:r>
              <a:rPr lang="fr-BE" dirty="0">
                <a:solidFill>
                  <a:srgbClr val="00B050"/>
                </a:solidFill>
              </a:rPr>
              <a:t> session – </a:t>
            </a:r>
            <a:r>
              <a:rPr lang="fr-BE" dirty="0" err="1">
                <a:solidFill>
                  <a:srgbClr val="00B050"/>
                </a:solidFill>
              </a:rPr>
              <a:t>bespoke</a:t>
            </a:r>
            <a:r>
              <a:rPr lang="fr-BE" dirty="0">
                <a:solidFill>
                  <a:srgbClr val="00B050"/>
                </a:solidFill>
              </a:rPr>
              <a:t> </a:t>
            </a:r>
            <a:r>
              <a:rPr lang="fr-BE" dirty="0" err="1">
                <a:solidFill>
                  <a:srgbClr val="00B050"/>
                </a:solidFill>
              </a:rPr>
              <a:t>paints</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48</a:t>
            </a:fld>
            <a:endParaRPr lang="en-GB" dirty="0"/>
          </a:p>
        </p:txBody>
      </p:sp>
      <p:sp>
        <p:nvSpPr>
          <p:cNvPr id="4" name="Content Placeholder 3"/>
          <p:cNvSpPr>
            <a:spLocks noGrp="1"/>
          </p:cNvSpPr>
          <p:nvPr>
            <p:ph idx="1"/>
          </p:nvPr>
        </p:nvSpPr>
        <p:spPr>
          <a:xfrm>
            <a:off x="467544" y="1484784"/>
            <a:ext cx="8229600" cy="5184576"/>
          </a:xfrm>
        </p:spPr>
        <p:txBody>
          <a:bodyPr/>
          <a:lstStyle/>
          <a:p>
            <a:r>
              <a:rPr lang="fr-BE" i="0" dirty="0">
                <a:solidFill>
                  <a:srgbClr val="00B050"/>
                </a:solidFill>
              </a:rPr>
              <a:t>TO DO: New </a:t>
            </a:r>
            <a:r>
              <a:rPr lang="fr-BE" i="0" dirty="0" err="1">
                <a:solidFill>
                  <a:srgbClr val="00B050"/>
                </a:solidFill>
              </a:rPr>
              <a:t>proposal</a:t>
            </a:r>
            <a:r>
              <a:rPr lang="fr-BE" i="0" dirty="0">
                <a:solidFill>
                  <a:srgbClr val="00B050"/>
                </a:solidFill>
              </a:rPr>
              <a:t> (COM to </a:t>
            </a:r>
            <a:r>
              <a:rPr lang="fr-BE" i="0" dirty="0" err="1">
                <a:solidFill>
                  <a:srgbClr val="00B050"/>
                </a:solidFill>
              </a:rPr>
              <a:t>amend</a:t>
            </a:r>
            <a:r>
              <a:rPr lang="fr-BE" i="0" dirty="0">
                <a:solidFill>
                  <a:srgbClr val="00B050"/>
                </a:solidFill>
              </a:rPr>
              <a:t> </a:t>
            </a:r>
            <a:r>
              <a:rPr lang="fr-BE" i="0" dirty="0" err="1">
                <a:solidFill>
                  <a:srgbClr val="00B050"/>
                </a:solidFill>
              </a:rPr>
              <a:t>legal</a:t>
            </a:r>
            <a:r>
              <a:rPr lang="fr-BE" i="0" dirty="0">
                <a:solidFill>
                  <a:srgbClr val="00B050"/>
                </a:solidFill>
              </a:rPr>
              <a:t> </a:t>
            </a:r>
            <a:r>
              <a:rPr lang="fr-BE" i="0" dirty="0" err="1">
                <a:solidFill>
                  <a:srgbClr val="00B050"/>
                </a:solidFill>
              </a:rPr>
              <a:t>text</a:t>
            </a:r>
            <a:r>
              <a:rPr lang="fr-BE" i="0" dirty="0">
                <a:solidFill>
                  <a:srgbClr val="00B050"/>
                </a:solidFill>
              </a:rPr>
              <a:t>)</a:t>
            </a:r>
          </a:p>
          <a:p>
            <a:pPr lvl="1"/>
            <a:r>
              <a:rPr lang="fr-BE" b="0" dirty="0"/>
              <a:t>"FR solution" (no </a:t>
            </a:r>
            <a:r>
              <a:rPr lang="fr-BE" b="0" dirty="0" err="1"/>
              <a:t>generic</a:t>
            </a:r>
            <a:r>
              <a:rPr lang="fr-BE" b="0" dirty="0"/>
              <a:t> notification): No notification of final mixture, </a:t>
            </a:r>
            <a:r>
              <a:rPr lang="fr-BE" b="0" dirty="0" err="1"/>
              <a:t>print</a:t>
            </a:r>
            <a:r>
              <a:rPr lang="fr-BE" b="0" dirty="0"/>
              <a:t> the UFI of base </a:t>
            </a:r>
            <a:r>
              <a:rPr lang="fr-BE" b="0" dirty="0" err="1"/>
              <a:t>paint</a:t>
            </a:r>
            <a:r>
              <a:rPr lang="fr-BE" b="0" dirty="0"/>
              <a:t> (on </a:t>
            </a:r>
            <a:r>
              <a:rPr lang="fr-BE" b="0" dirty="0" err="1"/>
              <a:t>can</a:t>
            </a:r>
            <a:r>
              <a:rPr lang="fr-BE" b="0" dirty="0"/>
              <a:t>) + all </a:t>
            </a:r>
            <a:r>
              <a:rPr lang="fr-BE" b="0" dirty="0" err="1"/>
              <a:t>tinters</a:t>
            </a:r>
            <a:r>
              <a:rPr lang="fr-BE" b="0" dirty="0"/>
              <a:t> on label (on sticker)</a:t>
            </a:r>
          </a:p>
          <a:p>
            <a:pPr lvl="1"/>
            <a:endParaRPr lang="fr-BE" b="0" dirty="0"/>
          </a:p>
          <a:p>
            <a:pPr lvl="1"/>
            <a:r>
              <a:rPr lang="fr-BE" b="0" dirty="0"/>
              <a:t>If total concentration of </a:t>
            </a:r>
            <a:r>
              <a:rPr lang="fr-BE" b="0" dirty="0" err="1"/>
              <a:t>hazardous</a:t>
            </a:r>
            <a:r>
              <a:rPr lang="fr-BE" b="0" dirty="0"/>
              <a:t> </a:t>
            </a:r>
            <a:r>
              <a:rPr lang="fr-BE" b="0" dirty="0" err="1"/>
              <a:t>tinters</a:t>
            </a:r>
            <a:r>
              <a:rPr lang="fr-BE" b="0" dirty="0"/>
              <a:t> </a:t>
            </a:r>
            <a:r>
              <a:rPr lang="fr-BE" b="0" dirty="0" err="1"/>
              <a:t>present</a:t>
            </a:r>
            <a:r>
              <a:rPr lang="fr-BE" b="0" dirty="0"/>
              <a:t> </a:t>
            </a:r>
            <a:r>
              <a:rPr lang="fr-BE" b="0" dirty="0" err="1"/>
              <a:t>above</a:t>
            </a:r>
            <a:r>
              <a:rPr lang="fr-BE" b="0" dirty="0"/>
              <a:t> x (5? 25?)%, </a:t>
            </a:r>
            <a:r>
              <a:rPr lang="fr-BE" b="0" dirty="0" err="1"/>
              <a:t>then</a:t>
            </a:r>
            <a:r>
              <a:rPr lang="fr-BE" b="0" dirty="0"/>
              <a:t> </a:t>
            </a:r>
            <a:r>
              <a:rPr lang="fr-BE" b="0" dirty="0" err="1"/>
              <a:t>indicate</a:t>
            </a:r>
            <a:r>
              <a:rPr lang="fr-BE" b="0" dirty="0"/>
              <a:t> the </a:t>
            </a:r>
            <a:r>
              <a:rPr lang="fr-BE" b="0" dirty="0" err="1"/>
              <a:t>percentage</a:t>
            </a:r>
            <a:r>
              <a:rPr lang="fr-BE" b="0" dirty="0"/>
              <a:t> range of tinter </a:t>
            </a:r>
            <a:r>
              <a:rPr lang="fr-BE" b="0" dirty="0" err="1"/>
              <a:t>beside</a:t>
            </a:r>
            <a:r>
              <a:rPr lang="fr-BE" b="0" dirty="0"/>
              <a:t> the UFI (</a:t>
            </a:r>
            <a:r>
              <a:rPr lang="fr-BE" b="0" dirty="0" err="1"/>
              <a:t>Apply</a:t>
            </a:r>
            <a:r>
              <a:rPr lang="fr-BE" b="0" dirty="0"/>
              <a:t> tables 1 and 2 for </a:t>
            </a:r>
            <a:r>
              <a:rPr lang="fr-BE" b="0" dirty="0" err="1"/>
              <a:t>percentage</a:t>
            </a:r>
            <a:r>
              <a:rPr lang="fr-BE" b="0" dirty="0"/>
              <a:t> ranges?)</a:t>
            </a:r>
          </a:p>
          <a:p>
            <a:pPr lvl="1"/>
            <a:endParaRPr lang="fr-BE" b="0" dirty="0"/>
          </a:p>
          <a:p>
            <a:pPr lvl="1"/>
            <a:r>
              <a:rPr lang="fr-BE" b="0" dirty="0" err="1"/>
              <a:t>Include</a:t>
            </a:r>
            <a:r>
              <a:rPr lang="fr-BE" b="0" dirty="0"/>
              <a:t> toners in </a:t>
            </a:r>
            <a:r>
              <a:rPr lang="fr-BE" b="0" dirty="0" err="1"/>
              <a:t>same</a:t>
            </a:r>
            <a:r>
              <a:rPr lang="fr-BE" b="0" dirty="0"/>
              <a:t> </a:t>
            </a:r>
            <a:r>
              <a:rPr lang="fr-BE" b="0" dirty="0" err="1"/>
              <a:t>rules</a:t>
            </a:r>
            <a:endParaRPr lang="fr-BE" b="0" dirty="0"/>
          </a:p>
          <a:p>
            <a:pPr marL="457200" lvl="1" indent="0">
              <a:buNone/>
            </a:pPr>
            <a:endParaRPr lang="fr-BE" b="0" dirty="0"/>
          </a:p>
          <a:p>
            <a:r>
              <a:rPr lang="fr-BE" i="0" dirty="0">
                <a:solidFill>
                  <a:srgbClr val="00B050"/>
                </a:solidFill>
              </a:rPr>
              <a:t>TO DO (CARACAL):</a:t>
            </a:r>
          </a:p>
          <a:p>
            <a:pPr lvl="1"/>
            <a:r>
              <a:rPr lang="fr-BE" b="0" dirty="0" err="1"/>
              <a:t>Define</a:t>
            </a:r>
            <a:r>
              <a:rPr lang="fr-BE" b="0" dirty="0"/>
              <a:t> </a:t>
            </a:r>
            <a:r>
              <a:rPr lang="fr-BE" b="0" dirty="0" err="1"/>
              <a:t>threshold</a:t>
            </a:r>
            <a:r>
              <a:rPr lang="fr-BE" b="0" dirty="0"/>
              <a:t> concentration</a:t>
            </a:r>
          </a:p>
          <a:p>
            <a:pPr lvl="1"/>
            <a:r>
              <a:rPr lang="fr-BE" b="0" dirty="0" err="1"/>
              <a:t>Decide</a:t>
            </a:r>
            <a:r>
              <a:rPr lang="fr-BE" b="0" dirty="0"/>
              <a:t> how to </a:t>
            </a:r>
            <a:r>
              <a:rPr lang="fr-BE" b="0" dirty="0" err="1"/>
              <a:t>apply</a:t>
            </a:r>
            <a:r>
              <a:rPr lang="fr-BE" b="0" dirty="0"/>
              <a:t> to toners (default or </a:t>
            </a:r>
            <a:r>
              <a:rPr lang="fr-BE" b="0" dirty="0" err="1"/>
              <a:t>threshold</a:t>
            </a:r>
            <a:r>
              <a:rPr lang="fr-BE" b="0" dirty="0"/>
              <a:t>)</a:t>
            </a:r>
          </a:p>
          <a:p>
            <a:endParaRPr lang="en-GB" dirty="0"/>
          </a:p>
        </p:txBody>
      </p:sp>
    </p:spTree>
    <p:extLst>
      <p:ext uri="{BB962C8B-B14F-4D97-AF65-F5344CB8AC3E}">
        <p14:creationId xmlns:p14="http://schemas.microsoft.com/office/powerpoint/2010/main" val="2126100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36625"/>
          </a:xfrm>
        </p:spPr>
        <p:txBody>
          <a:bodyPr/>
          <a:lstStyle/>
          <a:p>
            <a:r>
              <a:rPr lang="fr-BE" dirty="0">
                <a:solidFill>
                  <a:srgbClr val="00B050"/>
                </a:solidFill>
              </a:rPr>
              <a:t>Conclusions </a:t>
            </a:r>
            <a:r>
              <a:rPr lang="fr-BE" dirty="0" err="1">
                <a:solidFill>
                  <a:srgbClr val="00B050"/>
                </a:solidFill>
              </a:rPr>
              <a:t>afternoon</a:t>
            </a:r>
            <a:r>
              <a:rPr lang="fr-BE" dirty="0">
                <a:solidFill>
                  <a:srgbClr val="00B050"/>
                </a:solidFill>
              </a:rPr>
              <a:t> session – ICG</a:t>
            </a:r>
            <a:endParaRPr lang="en-GB" dirty="0">
              <a:solidFill>
                <a:srgbClr val="00B050"/>
              </a:solidFill>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49</a:t>
            </a:fld>
            <a:endParaRPr lang="en-GB" dirty="0"/>
          </a:p>
        </p:txBody>
      </p:sp>
      <p:sp>
        <p:nvSpPr>
          <p:cNvPr id="4" name="Content Placeholder 3"/>
          <p:cNvSpPr>
            <a:spLocks noGrp="1"/>
          </p:cNvSpPr>
          <p:nvPr>
            <p:ph idx="1"/>
          </p:nvPr>
        </p:nvSpPr>
        <p:spPr>
          <a:xfrm>
            <a:off x="467544" y="1700808"/>
            <a:ext cx="8229600" cy="4752528"/>
          </a:xfrm>
        </p:spPr>
        <p:txBody>
          <a:bodyPr/>
          <a:lstStyle/>
          <a:p>
            <a:r>
              <a:rPr lang="fr-BE" i="0" dirty="0"/>
              <a:t>Mode of action:</a:t>
            </a:r>
          </a:p>
          <a:p>
            <a:pPr lvl="1"/>
            <a:r>
              <a:rPr lang="fr-BE" b="0" dirty="0" err="1"/>
              <a:t>Ind</a:t>
            </a:r>
            <a:r>
              <a:rPr lang="fr-BE" b="0" dirty="0"/>
              <a:t>: information on mode of action not </a:t>
            </a:r>
            <a:r>
              <a:rPr lang="fr-BE" b="0" dirty="0" err="1"/>
              <a:t>available</a:t>
            </a:r>
            <a:r>
              <a:rPr lang="fr-BE" b="0" dirty="0"/>
              <a:t> to mixture </a:t>
            </a:r>
            <a:r>
              <a:rPr lang="fr-BE" b="0" dirty="0" err="1"/>
              <a:t>formulators</a:t>
            </a:r>
            <a:r>
              <a:rPr lang="fr-BE" b="0" dirty="0"/>
              <a:t> (</a:t>
            </a:r>
            <a:r>
              <a:rPr lang="fr-BE" b="0" dirty="0" err="1"/>
              <a:t>confirmed</a:t>
            </a:r>
            <a:r>
              <a:rPr lang="fr-BE" b="0" dirty="0"/>
              <a:t> by IE PC; </a:t>
            </a:r>
            <a:r>
              <a:rPr lang="fr-BE" b="0" dirty="0" err="1"/>
              <a:t>intended</a:t>
            </a:r>
            <a:r>
              <a:rPr lang="fr-BE" b="0" dirty="0"/>
              <a:t> to </a:t>
            </a:r>
            <a:r>
              <a:rPr lang="fr-BE" b="0" dirty="0" err="1"/>
              <a:t>require</a:t>
            </a:r>
            <a:r>
              <a:rPr lang="fr-BE" b="0" dirty="0"/>
              <a:t> </a:t>
            </a:r>
            <a:r>
              <a:rPr lang="fr-BE" b="0" dirty="0" err="1"/>
              <a:t>only</a:t>
            </a:r>
            <a:r>
              <a:rPr lang="fr-BE" b="0" dirty="0"/>
              <a:t> </a:t>
            </a:r>
            <a:r>
              <a:rPr lang="fr-BE" b="0" dirty="0" err="1"/>
              <a:t>when</a:t>
            </a:r>
            <a:r>
              <a:rPr lang="fr-BE" b="0" dirty="0"/>
              <a:t> </a:t>
            </a:r>
            <a:r>
              <a:rPr lang="fr-BE" b="0" dirty="0" err="1"/>
              <a:t>available</a:t>
            </a:r>
            <a:r>
              <a:rPr lang="fr-BE" b="0" dirty="0"/>
              <a:t>)</a:t>
            </a:r>
          </a:p>
          <a:p>
            <a:pPr lvl="1"/>
            <a:r>
              <a:rPr lang="fr-BE" b="0" dirty="0"/>
              <a:t>Alternative suggestion = </a:t>
            </a:r>
            <a:r>
              <a:rPr lang="fr-BE" b="0" dirty="0" err="1"/>
              <a:t>sameness</a:t>
            </a:r>
            <a:r>
              <a:rPr lang="fr-BE" b="0" dirty="0"/>
              <a:t> of '</a:t>
            </a:r>
            <a:r>
              <a:rPr lang="fr-BE" b="0" dirty="0" err="1"/>
              <a:t>toxicological</a:t>
            </a:r>
            <a:r>
              <a:rPr lang="fr-BE" b="0" dirty="0"/>
              <a:t> profile'</a:t>
            </a:r>
          </a:p>
          <a:p>
            <a:pPr marL="1200150" lvl="2" indent="-285750">
              <a:buFont typeface="Arial" panose="020B0604020202020204" pitchFamily="34" charset="0"/>
              <a:buChar char="•"/>
            </a:pPr>
            <a:r>
              <a:rPr lang="fr-BE" sz="1800" dirty="0" err="1"/>
              <a:t>Same</a:t>
            </a:r>
            <a:r>
              <a:rPr lang="fr-BE" sz="1800" dirty="0"/>
              <a:t> </a:t>
            </a:r>
            <a:r>
              <a:rPr lang="fr-BE" sz="1800" dirty="0" err="1"/>
              <a:t>target</a:t>
            </a:r>
            <a:r>
              <a:rPr lang="fr-BE" sz="1800" dirty="0"/>
              <a:t> </a:t>
            </a:r>
            <a:r>
              <a:rPr lang="fr-BE" sz="1800" dirty="0" err="1"/>
              <a:t>organ</a:t>
            </a:r>
            <a:endParaRPr lang="fr-BE" sz="1800" dirty="0"/>
          </a:p>
          <a:p>
            <a:pPr marL="1200150" lvl="2" indent="-285750">
              <a:buFont typeface="Arial" panose="020B0604020202020204" pitchFamily="34" charset="0"/>
              <a:buChar char="•"/>
            </a:pPr>
            <a:r>
              <a:rPr lang="fr-BE" sz="1800" dirty="0"/>
              <a:t>To </a:t>
            </a:r>
            <a:r>
              <a:rPr lang="fr-BE" sz="1800" dirty="0" err="1"/>
              <a:t>be</a:t>
            </a:r>
            <a:r>
              <a:rPr lang="fr-BE" sz="1800" dirty="0"/>
              <a:t> </a:t>
            </a:r>
            <a:r>
              <a:rPr lang="fr-BE" sz="1800" dirty="0" err="1"/>
              <a:t>further</a:t>
            </a:r>
            <a:r>
              <a:rPr lang="fr-BE" sz="1800" dirty="0"/>
              <a:t> </a:t>
            </a:r>
            <a:r>
              <a:rPr lang="fr-BE" sz="1800" dirty="0" err="1"/>
              <a:t>elaborated</a:t>
            </a:r>
            <a:r>
              <a:rPr lang="fr-BE" sz="1800" dirty="0"/>
              <a:t> in guidance</a:t>
            </a:r>
          </a:p>
          <a:p>
            <a:endParaRPr lang="fr-BE" i="0" dirty="0"/>
          </a:p>
          <a:p>
            <a:r>
              <a:rPr lang="fr-BE" i="0" u="sng" dirty="0">
                <a:solidFill>
                  <a:srgbClr val="00B050"/>
                </a:solidFill>
              </a:rPr>
              <a:t>TO DO </a:t>
            </a:r>
            <a:r>
              <a:rPr lang="fr-BE" i="0" dirty="0"/>
              <a:t>(</a:t>
            </a:r>
            <a:r>
              <a:rPr lang="fr-BE" i="0" dirty="0" err="1"/>
              <a:t>ind</a:t>
            </a:r>
            <a:r>
              <a:rPr lang="fr-BE" i="0" dirty="0"/>
              <a:t>): </a:t>
            </a:r>
            <a:r>
              <a:rPr lang="fr-BE" i="0" dirty="0" err="1"/>
              <a:t>please</a:t>
            </a:r>
            <a:r>
              <a:rPr lang="fr-BE" i="0" dirty="0"/>
              <a:t> </a:t>
            </a:r>
            <a:r>
              <a:rPr lang="fr-BE" i="0" dirty="0" err="1"/>
              <a:t>send</a:t>
            </a:r>
            <a:r>
              <a:rPr lang="fr-BE" i="0" dirty="0"/>
              <a:t> us </a:t>
            </a:r>
            <a:r>
              <a:rPr lang="fr-BE" i="0" dirty="0" err="1"/>
              <a:t>your</a:t>
            </a:r>
            <a:r>
              <a:rPr lang="fr-BE" i="0" dirty="0"/>
              <a:t> input for </a:t>
            </a:r>
            <a:r>
              <a:rPr lang="fr-BE" i="0" dirty="0" err="1"/>
              <a:t>names</a:t>
            </a:r>
            <a:r>
              <a:rPr lang="fr-BE" i="0" dirty="0"/>
              <a:t> (</a:t>
            </a:r>
            <a:r>
              <a:rPr lang="fr-BE" i="0" dirty="0" err="1"/>
              <a:t>some</a:t>
            </a:r>
            <a:r>
              <a:rPr lang="fr-BE" i="0" dirty="0"/>
              <a:t> input </a:t>
            </a:r>
            <a:r>
              <a:rPr lang="fr-BE" i="0" dirty="0" err="1"/>
              <a:t>already</a:t>
            </a:r>
            <a:r>
              <a:rPr lang="fr-BE" i="0" dirty="0"/>
              <a:t> </a:t>
            </a:r>
            <a:r>
              <a:rPr lang="fr-BE" i="0" dirty="0" err="1"/>
              <a:t>received</a:t>
            </a:r>
            <a:r>
              <a:rPr lang="fr-BE" i="0" dirty="0"/>
              <a:t>)</a:t>
            </a:r>
          </a:p>
          <a:p>
            <a:pPr marL="0" indent="0">
              <a:buNone/>
            </a:pPr>
            <a:r>
              <a:rPr lang="fr-BE" i="0" dirty="0"/>
              <a:t>	</a:t>
            </a:r>
            <a:r>
              <a:rPr lang="fr-BE" i="0" dirty="0">
                <a:sym typeface="Wingdings" panose="05000000000000000000" pitchFamily="2" charset="2"/>
              </a:rPr>
              <a:t> </a:t>
            </a:r>
            <a:r>
              <a:rPr lang="fr-BE" i="0" dirty="0" err="1">
                <a:sym typeface="Wingdings" panose="05000000000000000000" pitchFamily="2" charset="2"/>
              </a:rPr>
              <a:t>technical</a:t>
            </a:r>
            <a:r>
              <a:rPr lang="fr-BE" i="0" dirty="0">
                <a:sym typeface="Wingdings" panose="05000000000000000000" pitchFamily="2" charset="2"/>
              </a:rPr>
              <a:t> </a:t>
            </a:r>
            <a:r>
              <a:rPr lang="fr-BE" i="0" dirty="0" err="1">
                <a:sym typeface="Wingdings" panose="05000000000000000000" pitchFamily="2" charset="2"/>
              </a:rPr>
              <a:t>function</a:t>
            </a:r>
            <a:r>
              <a:rPr lang="fr-BE" i="0" dirty="0">
                <a:sym typeface="Wingdings" panose="05000000000000000000" pitchFamily="2" charset="2"/>
              </a:rPr>
              <a:t> + description </a:t>
            </a:r>
            <a:r>
              <a:rPr lang="fr-BE" i="0" dirty="0" err="1">
                <a:sym typeface="Wingdings" panose="05000000000000000000" pitchFamily="2" charset="2"/>
              </a:rPr>
              <a:t>meaningful</a:t>
            </a:r>
            <a:r>
              <a:rPr lang="fr-BE" i="0" dirty="0">
                <a:sym typeface="Wingdings" panose="05000000000000000000" pitchFamily="2" charset="2"/>
              </a:rPr>
              <a:t> 		for </a:t>
            </a:r>
            <a:r>
              <a:rPr lang="fr-BE" i="0" dirty="0" err="1">
                <a:sym typeface="Wingdings" panose="05000000000000000000" pitchFamily="2" charset="2"/>
              </a:rPr>
              <a:t>PCs</a:t>
            </a:r>
            <a:endParaRPr lang="fr-BE" i="0" dirty="0"/>
          </a:p>
          <a:p>
            <a:endParaRPr lang="en-GB" dirty="0"/>
          </a:p>
        </p:txBody>
      </p:sp>
    </p:spTree>
    <p:extLst>
      <p:ext uri="{BB962C8B-B14F-4D97-AF65-F5344CB8AC3E}">
        <p14:creationId xmlns:p14="http://schemas.microsoft.com/office/powerpoint/2010/main" val="352831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29600" cy="936625"/>
          </a:xfrm>
        </p:spPr>
        <p:txBody>
          <a:bodyPr/>
          <a:lstStyle/>
          <a:p>
            <a:pPr algn="ctr"/>
            <a:r>
              <a:rPr lang="fr-BE" dirty="0">
                <a:solidFill>
                  <a:srgbClr val="00B050"/>
                </a:solidFill>
              </a:rPr>
              <a:t>Mixtures </a:t>
            </a:r>
            <a:r>
              <a:rPr lang="fr-BE" dirty="0" err="1">
                <a:solidFill>
                  <a:srgbClr val="00B050"/>
                </a:solidFill>
              </a:rPr>
              <a:t>defined</a:t>
            </a:r>
            <a:r>
              <a:rPr lang="fr-BE" dirty="0">
                <a:solidFill>
                  <a:srgbClr val="00B050"/>
                </a:solidFill>
              </a:rPr>
              <a:t> by standard formulas</a:t>
            </a: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5</a:t>
            </a:fld>
            <a:endParaRPr lang="en-GB" dirty="0"/>
          </a:p>
        </p:txBody>
      </p:sp>
    </p:spTree>
    <p:extLst>
      <p:ext uri="{BB962C8B-B14F-4D97-AF65-F5344CB8AC3E}">
        <p14:creationId xmlns:p14="http://schemas.microsoft.com/office/powerpoint/2010/main" val="272164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a:solidFill>
                  <a:srgbClr val="00B050"/>
                </a:solidFill>
              </a:rPr>
              <a:t>The issue</a:t>
            </a:r>
          </a:p>
        </p:txBody>
      </p:sp>
      <p:sp>
        <p:nvSpPr>
          <p:cNvPr id="7" name="TextBox 6"/>
          <p:cNvSpPr txBox="1"/>
          <p:nvPr/>
        </p:nvSpPr>
        <p:spPr>
          <a:xfrm>
            <a:off x="4374701" y="1816033"/>
            <a:ext cx="1440160" cy="584775"/>
          </a:xfrm>
          <a:prstGeom prst="rect">
            <a:avLst/>
          </a:prstGeom>
          <a:noFill/>
        </p:spPr>
        <p:txBody>
          <a:bodyPr wrap="square" rtlCol="0">
            <a:spAutoFit/>
          </a:bodyPr>
          <a:lstStyle/>
          <a:p>
            <a:pPr algn="ctr"/>
            <a:r>
              <a:rPr lang="fr-BE" sz="1600" b="0" dirty="0" err="1">
                <a:solidFill>
                  <a:srgbClr val="0F5494"/>
                </a:solidFill>
              </a:rPr>
              <a:t>Technical</a:t>
            </a:r>
            <a:r>
              <a:rPr lang="fr-BE" sz="1600" b="0" dirty="0">
                <a:solidFill>
                  <a:srgbClr val="0F5494"/>
                </a:solidFill>
              </a:rPr>
              <a:t> standards</a:t>
            </a:r>
          </a:p>
        </p:txBody>
      </p:sp>
      <p:sp>
        <p:nvSpPr>
          <p:cNvPr id="8" name="TextBox 7"/>
          <p:cNvSpPr txBox="1"/>
          <p:nvPr/>
        </p:nvSpPr>
        <p:spPr>
          <a:xfrm>
            <a:off x="327976" y="3932837"/>
            <a:ext cx="5482234" cy="2246769"/>
          </a:xfrm>
          <a:prstGeom prst="rect">
            <a:avLst/>
          </a:prstGeom>
          <a:noFill/>
        </p:spPr>
        <p:txBody>
          <a:bodyPr wrap="square" rtlCol="0">
            <a:spAutoFit/>
          </a:bodyPr>
          <a:lstStyle/>
          <a:p>
            <a:pPr marL="342900" indent="-342900">
              <a:buFont typeface="Arial" panose="020B0604020202020204" pitchFamily="34" charset="0"/>
              <a:buChar char="•"/>
            </a:pPr>
            <a:r>
              <a:rPr lang="fr-BE" sz="2000" b="0" dirty="0">
                <a:solidFill>
                  <a:srgbClr val="00B050"/>
                </a:solidFill>
              </a:rPr>
              <a:t>Exact composition of mixture at </a:t>
            </a:r>
            <a:r>
              <a:rPr lang="fr-BE" sz="2000" b="0" dirty="0" err="1">
                <a:solidFill>
                  <a:srgbClr val="00B050"/>
                </a:solidFill>
              </a:rPr>
              <a:t>any</a:t>
            </a:r>
            <a:r>
              <a:rPr lang="fr-BE" sz="2000" b="0" dirty="0">
                <a:solidFill>
                  <a:srgbClr val="00B050"/>
                </a:solidFill>
              </a:rPr>
              <a:t> </a:t>
            </a:r>
            <a:r>
              <a:rPr lang="fr-BE" sz="2000" b="0" dirty="0" err="1">
                <a:solidFill>
                  <a:srgbClr val="00B050"/>
                </a:solidFill>
              </a:rPr>
              <a:t>given</a:t>
            </a:r>
            <a:r>
              <a:rPr lang="fr-BE" sz="2000" b="0" dirty="0">
                <a:solidFill>
                  <a:srgbClr val="00B050"/>
                </a:solidFill>
              </a:rPr>
              <a:t> time </a:t>
            </a:r>
            <a:r>
              <a:rPr lang="fr-BE" sz="2000" b="0" dirty="0" err="1">
                <a:solidFill>
                  <a:srgbClr val="00B050"/>
                </a:solidFill>
              </a:rPr>
              <a:t>unknown</a:t>
            </a:r>
            <a:endParaRPr lang="fr-BE" sz="2000" b="0" dirty="0">
              <a:solidFill>
                <a:srgbClr val="00B050"/>
              </a:solidFill>
            </a:endParaRPr>
          </a:p>
          <a:p>
            <a:endParaRPr lang="fr-BE" sz="2000" b="0" dirty="0">
              <a:solidFill>
                <a:srgbClr val="00B050"/>
              </a:solidFill>
            </a:endParaRPr>
          </a:p>
          <a:p>
            <a:pPr marL="342900" indent="-342900">
              <a:buFont typeface="Arial" panose="020B0604020202020204" pitchFamily="34" charset="0"/>
              <a:buChar char="•"/>
            </a:pPr>
            <a:r>
              <a:rPr lang="fr-BE" sz="2000" b="0" dirty="0">
                <a:solidFill>
                  <a:srgbClr val="00B050"/>
                </a:solidFill>
              </a:rPr>
              <a:t>Variations in components’ concentration </a:t>
            </a:r>
            <a:r>
              <a:rPr lang="fr-BE" sz="2000" b="0" dirty="0" err="1">
                <a:solidFill>
                  <a:srgbClr val="00B050"/>
                </a:solidFill>
              </a:rPr>
              <a:t>exceeds</a:t>
            </a:r>
            <a:r>
              <a:rPr lang="fr-BE" sz="2000" b="0" dirty="0">
                <a:solidFill>
                  <a:srgbClr val="00B050"/>
                </a:solidFill>
              </a:rPr>
              <a:t> concentration band </a:t>
            </a:r>
            <a:r>
              <a:rPr lang="fr-BE" sz="2000" b="0" dirty="0" err="1">
                <a:solidFill>
                  <a:srgbClr val="00B050"/>
                </a:solidFill>
              </a:rPr>
              <a:t>widths</a:t>
            </a:r>
            <a:r>
              <a:rPr lang="fr-BE" sz="2000" b="0" dirty="0">
                <a:solidFill>
                  <a:srgbClr val="00B050"/>
                </a:solidFill>
              </a:rPr>
              <a:t> in Tables 1 and 2 of </a:t>
            </a:r>
            <a:r>
              <a:rPr lang="fr-BE" sz="2000" b="0" dirty="0" err="1">
                <a:solidFill>
                  <a:srgbClr val="00B050"/>
                </a:solidFill>
              </a:rPr>
              <a:t>Annex</a:t>
            </a:r>
            <a:r>
              <a:rPr lang="fr-BE" sz="2000" b="0" dirty="0">
                <a:solidFill>
                  <a:srgbClr val="00B050"/>
                </a:solidFill>
              </a:rPr>
              <a:t> VIII</a:t>
            </a:r>
          </a:p>
        </p:txBody>
      </p:sp>
      <p:grpSp>
        <p:nvGrpSpPr>
          <p:cNvPr id="14" name="Group 13"/>
          <p:cNvGrpSpPr/>
          <p:nvPr/>
        </p:nvGrpSpPr>
        <p:grpSpPr>
          <a:xfrm>
            <a:off x="404860" y="980728"/>
            <a:ext cx="3744416" cy="2160240"/>
            <a:chOff x="404860" y="1226369"/>
            <a:chExt cx="3744416" cy="2160240"/>
          </a:xfrm>
        </p:grpSpPr>
        <p:grpSp>
          <p:nvGrpSpPr>
            <p:cNvPr id="12" name="Group 11"/>
            <p:cNvGrpSpPr/>
            <p:nvPr/>
          </p:nvGrpSpPr>
          <p:grpSpPr>
            <a:xfrm>
              <a:off x="539552" y="1384775"/>
              <a:ext cx="3537717" cy="1894693"/>
              <a:chOff x="395536" y="1327980"/>
              <a:chExt cx="3537717" cy="1894693"/>
            </a:xfrm>
          </p:grpSpPr>
          <p:sp>
            <p:nvSpPr>
              <p:cNvPr id="4" name="TextBox 3"/>
              <p:cNvSpPr txBox="1"/>
              <p:nvPr/>
            </p:nvSpPr>
            <p:spPr>
              <a:xfrm>
                <a:off x="1845022" y="2207010"/>
                <a:ext cx="2088231" cy="1015663"/>
              </a:xfrm>
              <a:prstGeom prst="rect">
                <a:avLst/>
              </a:prstGeom>
              <a:noFill/>
            </p:spPr>
            <p:txBody>
              <a:bodyPr wrap="square" rtlCol="0">
                <a:spAutoFit/>
              </a:bodyPr>
              <a:lstStyle/>
              <a:p>
                <a:pPr algn="ctr"/>
                <a:r>
                  <a:rPr lang="fr-BE" sz="2000" b="0" dirty="0" err="1">
                    <a:solidFill>
                      <a:srgbClr val="0F5494"/>
                    </a:solidFill>
                  </a:rPr>
                  <a:t>Raw</a:t>
                </a:r>
                <a:r>
                  <a:rPr lang="fr-BE" sz="2000" b="0" dirty="0">
                    <a:solidFill>
                      <a:srgbClr val="0F5494"/>
                    </a:solidFill>
                  </a:rPr>
                  <a:t> </a:t>
                </a:r>
                <a:r>
                  <a:rPr lang="fr-BE" sz="2000" b="0" dirty="0" err="1">
                    <a:solidFill>
                      <a:srgbClr val="0F5494"/>
                    </a:solidFill>
                  </a:rPr>
                  <a:t>materials</a:t>
                </a:r>
                <a:r>
                  <a:rPr lang="fr-BE" sz="2000" b="0" dirty="0">
                    <a:solidFill>
                      <a:srgbClr val="0F5494"/>
                    </a:solidFill>
                  </a:rPr>
                  <a:t> of </a:t>
                </a:r>
                <a:r>
                  <a:rPr lang="fr-BE" sz="2000" b="0" dirty="0" err="1">
                    <a:solidFill>
                      <a:srgbClr val="0F5494"/>
                    </a:solidFill>
                  </a:rPr>
                  <a:t>natural</a:t>
                </a:r>
                <a:r>
                  <a:rPr lang="fr-BE" sz="2000" b="0" dirty="0">
                    <a:solidFill>
                      <a:srgbClr val="0F5494"/>
                    </a:solidFill>
                  </a:rPr>
                  <a:t> </a:t>
                </a:r>
                <a:r>
                  <a:rPr lang="fr-BE" sz="2000" b="0" dirty="0" err="1">
                    <a:solidFill>
                      <a:srgbClr val="0F5494"/>
                    </a:solidFill>
                  </a:rPr>
                  <a:t>origin</a:t>
                </a:r>
                <a:endParaRPr lang="fr-BE" sz="2000" b="0" dirty="0">
                  <a:solidFill>
                    <a:srgbClr val="0F5494"/>
                  </a:solidFill>
                </a:endParaRPr>
              </a:p>
            </p:txBody>
          </p:sp>
          <p:pic>
            <p:nvPicPr>
              <p:cNvPr id="9" name="Picture 8"/>
              <p:cNvPicPr>
                <a:picLocks noChangeAspect="1"/>
              </p:cNvPicPr>
              <p:nvPr/>
            </p:nvPicPr>
            <p:blipFill>
              <a:blip r:embed="rId2"/>
              <a:stretch>
                <a:fillRect/>
              </a:stretch>
            </p:blipFill>
            <p:spPr>
              <a:xfrm>
                <a:off x="1006253" y="2288247"/>
                <a:ext cx="819577" cy="913829"/>
              </a:xfrm>
              <a:prstGeom prst="rect">
                <a:avLst/>
              </a:prstGeom>
            </p:spPr>
          </p:pic>
          <p:pic>
            <p:nvPicPr>
              <p:cNvPr id="10" name="Picture 9"/>
              <p:cNvPicPr>
                <a:picLocks noChangeAspect="1"/>
              </p:cNvPicPr>
              <p:nvPr/>
            </p:nvPicPr>
            <p:blipFill>
              <a:blip r:embed="rId3"/>
              <a:stretch>
                <a:fillRect/>
              </a:stretch>
            </p:blipFill>
            <p:spPr>
              <a:xfrm flipH="1">
                <a:off x="2275502" y="1342239"/>
                <a:ext cx="1219876" cy="718224"/>
              </a:xfrm>
              <a:prstGeom prst="rect">
                <a:avLst/>
              </a:prstGeom>
            </p:spPr>
          </p:pic>
          <p:pic>
            <p:nvPicPr>
              <p:cNvPr id="11" name="Picture 10"/>
              <p:cNvPicPr>
                <a:picLocks noChangeAspect="1"/>
              </p:cNvPicPr>
              <p:nvPr/>
            </p:nvPicPr>
            <p:blipFill>
              <a:blip r:embed="rId4"/>
              <a:stretch>
                <a:fillRect/>
              </a:stretch>
            </p:blipFill>
            <p:spPr>
              <a:xfrm>
                <a:off x="395536" y="1327980"/>
                <a:ext cx="1261688" cy="826369"/>
              </a:xfrm>
              <a:prstGeom prst="rect">
                <a:avLst/>
              </a:prstGeom>
            </p:spPr>
          </p:pic>
        </p:grpSp>
        <p:sp>
          <p:nvSpPr>
            <p:cNvPr id="13" name="Rounded Rectangle 12"/>
            <p:cNvSpPr/>
            <p:nvPr/>
          </p:nvSpPr>
          <p:spPr>
            <a:xfrm>
              <a:off x="404860" y="1226369"/>
              <a:ext cx="3744416" cy="2160240"/>
            </a:xfrm>
            <a:prstGeom prst="roundRect">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grpSp>
        <p:nvGrpSpPr>
          <p:cNvPr id="17" name="Group 16"/>
          <p:cNvGrpSpPr/>
          <p:nvPr/>
        </p:nvGrpSpPr>
        <p:grpSpPr>
          <a:xfrm>
            <a:off x="5886868" y="951111"/>
            <a:ext cx="2058816" cy="2160240"/>
            <a:chOff x="4385393" y="1226369"/>
            <a:chExt cx="2058816" cy="2160240"/>
          </a:xfrm>
        </p:grpSpPr>
        <p:sp>
          <p:nvSpPr>
            <p:cNvPr id="5" name="TextBox 4"/>
            <p:cNvSpPr txBox="1"/>
            <p:nvPr/>
          </p:nvSpPr>
          <p:spPr>
            <a:xfrm>
              <a:off x="4420028" y="2272825"/>
              <a:ext cx="1989545" cy="1015663"/>
            </a:xfrm>
            <a:prstGeom prst="rect">
              <a:avLst/>
            </a:prstGeom>
            <a:noFill/>
          </p:spPr>
          <p:txBody>
            <a:bodyPr wrap="square" rtlCol="0">
              <a:spAutoFit/>
            </a:bodyPr>
            <a:lstStyle/>
            <a:p>
              <a:pPr algn="ctr"/>
              <a:r>
                <a:rPr lang="fr-BE" sz="2000" b="0" dirty="0" err="1">
                  <a:solidFill>
                    <a:srgbClr val="0F5494"/>
                  </a:solidFill>
                </a:rPr>
                <a:t>Continuous</a:t>
              </a:r>
              <a:r>
                <a:rPr lang="fr-BE" sz="2000" b="0" dirty="0">
                  <a:solidFill>
                    <a:srgbClr val="0F5494"/>
                  </a:solidFill>
                </a:rPr>
                <a:t> production </a:t>
              </a:r>
              <a:r>
                <a:rPr lang="fr-BE" sz="2000" b="0" dirty="0" err="1">
                  <a:solidFill>
                    <a:srgbClr val="0F5494"/>
                  </a:solidFill>
                </a:rPr>
                <a:t>process</a:t>
              </a:r>
              <a:endParaRPr lang="fr-BE" sz="2000" b="0" dirty="0">
                <a:solidFill>
                  <a:srgbClr val="0F5494"/>
                </a:solidFill>
              </a:endParaRPr>
            </a:p>
          </p:txBody>
        </p:sp>
        <p:sp>
          <p:nvSpPr>
            <p:cNvPr id="15" name="Rounded Rectangle 14"/>
            <p:cNvSpPr/>
            <p:nvPr/>
          </p:nvSpPr>
          <p:spPr>
            <a:xfrm>
              <a:off x="4385393" y="1226369"/>
              <a:ext cx="2058816" cy="2160240"/>
            </a:xfrm>
            <a:prstGeom prst="roundRect">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pic>
        <p:nvPicPr>
          <p:cNvPr id="16" name="Picture 15"/>
          <p:cNvPicPr>
            <a:picLocks noChangeAspect="1"/>
          </p:cNvPicPr>
          <p:nvPr/>
        </p:nvPicPr>
        <p:blipFill>
          <a:blip r:embed="rId5"/>
          <a:stretch>
            <a:fillRect/>
          </a:stretch>
        </p:blipFill>
        <p:spPr>
          <a:xfrm>
            <a:off x="4651100" y="1004284"/>
            <a:ext cx="821549" cy="811769"/>
          </a:xfrm>
          <a:prstGeom prst="rect">
            <a:avLst/>
          </a:prstGeom>
        </p:spPr>
      </p:pic>
      <p:sp>
        <p:nvSpPr>
          <p:cNvPr id="18" name="Right Arrow 17"/>
          <p:cNvSpPr/>
          <p:nvPr/>
        </p:nvSpPr>
        <p:spPr>
          <a:xfrm>
            <a:off x="4728257" y="2492896"/>
            <a:ext cx="726034" cy="385426"/>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pic>
        <p:nvPicPr>
          <p:cNvPr id="19" name="Picture 18"/>
          <p:cNvPicPr>
            <a:picLocks noChangeAspect="1"/>
          </p:cNvPicPr>
          <p:nvPr/>
        </p:nvPicPr>
        <p:blipFill>
          <a:blip r:embed="rId6"/>
          <a:stretch>
            <a:fillRect/>
          </a:stretch>
        </p:blipFill>
        <p:spPr>
          <a:xfrm>
            <a:off x="6516216" y="1030863"/>
            <a:ext cx="945203" cy="954580"/>
          </a:xfrm>
          <a:prstGeom prst="rect">
            <a:avLst/>
          </a:prstGeom>
        </p:spPr>
      </p:pic>
      <p:grpSp>
        <p:nvGrpSpPr>
          <p:cNvPr id="22" name="Group 21"/>
          <p:cNvGrpSpPr/>
          <p:nvPr/>
        </p:nvGrpSpPr>
        <p:grpSpPr>
          <a:xfrm>
            <a:off x="5934014" y="4055661"/>
            <a:ext cx="2109606" cy="2160240"/>
            <a:chOff x="5921503" y="3284984"/>
            <a:chExt cx="2109606" cy="2160240"/>
          </a:xfrm>
        </p:grpSpPr>
        <p:sp>
          <p:nvSpPr>
            <p:cNvPr id="6" name="TextBox 5"/>
            <p:cNvSpPr txBox="1"/>
            <p:nvPr/>
          </p:nvSpPr>
          <p:spPr>
            <a:xfrm>
              <a:off x="6662957" y="4285545"/>
              <a:ext cx="1368152" cy="1015663"/>
            </a:xfrm>
            <a:prstGeom prst="rect">
              <a:avLst/>
            </a:prstGeom>
            <a:noFill/>
          </p:spPr>
          <p:txBody>
            <a:bodyPr wrap="square" rtlCol="0">
              <a:spAutoFit/>
            </a:bodyPr>
            <a:lstStyle/>
            <a:p>
              <a:pPr algn="ctr"/>
              <a:r>
                <a:rPr lang="fr-BE" sz="2000" b="0" dirty="0">
                  <a:solidFill>
                    <a:srgbClr val="0F5494"/>
                  </a:solidFill>
                </a:rPr>
                <a:t>Storage </a:t>
              </a:r>
            </a:p>
            <a:p>
              <a:pPr algn="ctr"/>
              <a:r>
                <a:rPr lang="fr-BE" sz="2000" b="0" dirty="0">
                  <a:solidFill>
                    <a:srgbClr val="0F5494"/>
                  </a:solidFill>
                </a:rPr>
                <a:t>in one </a:t>
              </a:r>
            </a:p>
            <a:p>
              <a:pPr algn="ctr"/>
              <a:r>
                <a:rPr lang="fr-BE" sz="2000" b="0" dirty="0">
                  <a:solidFill>
                    <a:srgbClr val="0F5494"/>
                  </a:solidFill>
                </a:rPr>
                <a:t>silo</a:t>
              </a:r>
            </a:p>
          </p:txBody>
        </p:sp>
        <p:pic>
          <p:nvPicPr>
            <p:cNvPr id="20" name="Picture 19"/>
            <p:cNvPicPr>
              <a:picLocks noChangeAspect="1"/>
            </p:cNvPicPr>
            <p:nvPr/>
          </p:nvPicPr>
          <p:blipFill>
            <a:blip r:embed="rId7"/>
            <a:stretch>
              <a:fillRect/>
            </a:stretch>
          </p:blipFill>
          <p:spPr>
            <a:xfrm>
              <a:off x="6012160" y="3853497"/>
              <a:ext cx="779339" cy="1384200"/>
            </a:xfrm>
            <a:prstGeom prst="rect">
              <a:avLst/>
            </a:prstGeom>
          </p:spPr>
        </p:pic>
        <p:sp>
          <p:nvSpPr>
            <p:cNvPr id="21" name="Rounded Rectangle 20"/>
            <p:cNvSpPr/>
            <p:nvPr/>
          </p:nvSpPr>
          <p:spPr>
            <a:xfrm>
              <a:off x="5921503" y="3284984"/>
              <a:ext cx="2034874" cy="2160240"/>
            </a:xfrm>
            <a:prstGeom prst="roundRect">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grpSp>
      <p:sp>
        <p:nvSpPr>
          <p:cNvPr id="23" name="Down Arrow 22"/>
          <p:cNvSpPr/>
          <p:nvPr/>
        </p:nvSpPr>
        <p:spPr>
          <a:xfrm>
            <a:off x="6792717" y="3212976"/>
            <a:ext cx="360040" cy="690376"/>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6</a:t>
            </a:fld>
            <a:endParaRPr lang="en-GB" dirty="0"/>
          </a:p>
        </p:txBody>
      </p:sp>
    </p:spTree>
    <p:extLst>
      <p:ext uri="{BB962C8B-B14F-4D97-AF65-F5344CB8AC3E}">
        <p14:creationId xmlns:p14="http://schemas.microsoft.com/office/powerpoint/2010/main" val="1607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industry</a:t>
            </a:r>
            <a:r>
              <a:rPr lang="fr-BE" dirty="0">
                <a:solidFill>
                  <a:srgbClr val="00B050"/>
                </a:solidFill>
              </a:rPr>
              <a:t> (1)</a:t>
            </a:r>
          </a:p>
        </p:txBody>
      </p:sp>
      <p:sp>
        <p:nvSpPr>
          <p:cNvPr id="8" name="TextBox 7"/>
          <p:cNvSpPr txBox="1"/>
          <p:nvPr/>
        </p:nvSpPr>
        <p:spPr>
          <a:xfrm>
            <a:off x="331190" y="1196752"/>
            <a:ext cx="6257034" cy="5016758"/>
          </a:xfrm>
          <a:prstGeom prst="rect">
            <a:avLst/>
          </a:prstGeom>
          <a:noFill/>
        </p:spPr>
        <p:txBody>
          <a:bodyPr wrap="square" rtlCol="0">
            <a:spAutoFit/>
          </a:bodyPr>
          <a:lstStyle/>
          <a:p>
            <a:pPr marL="342900" indent="-342900">
              <a:buFont typeface="Arial" panose="020B0604020202020204" pitchFamily="34" charset="0"/>
              <a:buChar char="•"/>
            </a:pPr>
            <a:r>
              <a:rPr lang="fr-BE" sz="2000" b="0" dirty="0" err="1">
                <a:solidFill>
                  <a:srgbClr val="0F5494"/>
                </a:solidFill>
              </a:rPr>
              <a:t>Define</a:t>
            </a:r>
            <a:r>
              <a:rPr lang="fr-BE" sz="2000" b="0" dirty="0">
                <a:solidFill>
                  <a:srgbClr val="0F5494"/>
                </a:solidFill>
              </a:rPr>
              <a:t> </a:t>
            </a:r>
            <a:r>
              <a:rPr lang="fr-BE" sz="2000" dirty="0">
                <a:solidFill>
                  <a:srgbClr val="0F5494"/>
                </a:solidFill>
              </a:rPr>
              <a:t>standard formulas</a:t>
            </a:r>
            <a:r>
              <a:rPr lang="fr-BE" sz="2000" b="0" dirty="0">
                <a:solidFill>
                  <a:srgbClr val="0F5494"/>
                </a:solidFill>
              </a:rPr>
              <a:t>, </a:t>
            </a:r>
            <a:r>
              <a:rPr lang="fr-BE" sz="2000" b="0" dirty="0" err="1">
                <a:solidFill>
                  <a:srgbClr val="0F5494"/>
                </a:solidFill>
              </a:rPr>
              <a:t>specifying</a:t>
            </a:r>
            <a:r>
              <a:rPr lang="fr-BE" sz="2000" b="0" dirty="0">
                <a:solidFill>
                  <a:srgbClr val="0F5494"/>
                </a:solidFill>
              </a:rPr>
              <a:t> mixture composition:</a:t>
            </a:r>
          </a:p>
          <a:p>
            <a:pPr marL="800100" lvl="1" indent="-342900">
              <a:buFont typeface="Arial" panose="020B0604020202020204" pitchFamily="34" charset="0"/>
              <a:buChar char="•"/>
            </a:pPr>
            <a:r>
              <a:rPr lang="fr-BE" sz="2000" b="0" dirty="0">
                <a:solidFill>
                  <a:srgbClr val="0F5494"/>
                </a:solidFill>
              </a:rPr>
              <a:t>component </a:t>
            </a:r>
            <a:r>
              <a:rPr lang="fr-BE" sz="2000" b="0" dirty="0" err="1">
                <a:solidFill>
                  <a:srgbClr val="0F5494"/>
                </a:solidFill>
              </a:rPr>
              <a:t>identity</a:t>
            </a:r>
            <a:endParaRPr lang="fr-BE" sz="2000" b="0" dirty="0">
              <a:solidFill>
                <a:srgbClr val="0F5494"/>
              </a:solidFill>
            </a:endParaRPr>
          </a:p>
          <a:p>
            <a:pPr marL="800100" lvl="1" indent="-342900">
              <a:buFont typeface="Arial" panose="020B0604020202020204" pitchFamily="34" charset="0"/>
              <a:buChar char="•"/>
            </a:pPr>
            <a:r>
              <a:rPr lang="fr-BE" sz="2000" b="0" dirty="0">
                <a:solidFill>
                  <a:srgbClr val="0F5494"/>
                </a:solidFill>
              </a:rPr>
              <a:t>component concentration</a:t>
            </a:r>
          </a:p>
          <a:p>
            <a:endParaRPr lang="fr-BE" sz="2000" b="0" dirty="0">
              <a:solidFill>
                <a:srgbClr val="0F5494"/>
              </a:solidFill>
            </a:endParaRPr>
          </a:p>
          <a:p>
            <a:pPr marL="342900" indent="-342900">
              <a:buFont typeface="Arial" panose="020B0604020202020204" pitchFamily="34" charset="0"/>
              <a:buChar char="•"/>
            </a:pPr>
            <a:r>
              <a:rPr lang="fr-BE" sz="2000" b="0" dirty="0">
                <a:solidFill>
                  <a:srgbClr val="0F5494"/>
                </a:solidFill>
              </a:rPr>
              <a:t>Mixtures </a:t>
            </a:r>
            <a:r>
              <a:rPr lang="fr-BE" sz="2000" b="0" dirty="0" err="1">
                <a:solidFill>
                  <a:srgbClr val="0F5494"/>
                </a:solidFill>
              </a:rPr>
              <a:t>with</a:t>
            </a:r>
            <a:r>
              <a:rPr lang="fr-BE" sz="2000" b="0" dirty="0">
                <a:solidFill>
                  <a:srgbClr val="0F5494"/>
                </a:solidFill>
              </a:rPr>
              <a:t> a composition </a:t>
            </a:r>
            <a:r>
              <a:rPr lang="fr-BE" sz="2000" b="0" dirty="0" err="1">
                <a:solidFill>
                  <a:srgbClr val="0F5494"/>
                </a:solidFill>
              </a:rPr>
              <a:t>corresponding</a:t>
            </a:r>
            <a:r>
              <a:rPr lang="fr-BE" sz="2000" b="0" dirty="0">
                <a:solidFill>
                  <a:srgbClr val="0F5494"/>
                </a:solidFill>
              </a:rPr>
              <a:t> to a standard formula </a:t>
            </a:r>
            <a:r>
              <a:rPr lang="fr-BE" sz="2000" b="0" dirty="0" err="1">
                <a:solidFill>
                  <a:srgbClr val="0F5494"/>
                </a:solidFill>
              </a:rPr>
              <a:t>can</a:t>
            </a:r>
            <a:r>
              <a:rPr lang="fr-BE" sz="2000" b="0" dirty="0">
                <a:solidFill>
                  <a:srgbClr val="0F5494"/>
                </a:solidFill>
              </a:rPr>
              <a:t> </a:t>
            </a:r>
            <a:r>
              <a:rPr lang="fr-BE" sz="2000" b="0" dirty="0" err="1">
                <a:solidFill>
                  <a:srgbClr val="0F5494"/>
                </a:solidFill>
              </a:rPr>
              <a:t>be</a:t>
            </a:r>
            <a:r>
              <a:rPr lang="fr-BE" sz="2000" b="0" dirty="0">
                <a:solidFill>
                  <a:srgbClr val="0F5494"/>
                </a:solidFill>
              </a:rPr>
              <a:t> </a:t>
            </a:r>
            <a:r>
              <a:rPr lang="fr-BE" sz="2000" b="0" dirty="0" err="1">
                <a:solidFill>
                  <a:srgbClr val="0F5494"/>
                </a:solidFill>
              </a:rPr>
              <a:t>notified</a:t>
            </a:r>
            <a:r>
              <a:rPr lang="fr-BE" sz="2000" b="0" dirty="0">
                <a:solidFill>
                  <a:srgbClr val="0F5494"/>
                </a:solidFill>
              </a:rPr>
              <a:t> </a:t>
            </a:r>
            <a:r>
              <a:rPr lang="fr-BE" sz="2000" b="0" dirty="0" err="1">
                <a:solidFill>
                  <a:srgbClr val="0F5494"/>
                </a:solidFill>
              </a:rPr>
              <a:t>according</a:t>
            </a:r>
            <a:r>
              <a:rPr lang="fr-BE" sz="2000" b="0" dirty="0">
                <a:solidFill>
                  <a:srgbClr val="0F5494"/>
                </a:solidFill>
              </a:rPr>
              <a:t> to </a:t>
            </a:r>
            <a:r>
              <a:rPr lang="fr-BE" sz="2000" b="0" dirty="0" err="1">
                <a:solidFill>
                  <a:srgbClr val="0F5494"/>
                </a:solidFill>
              </a:rPr>
              <a:t>that</a:t>
            </a:r>
            <a:r>
              <a:rPr lang="fr-BE" sz="2000" b="0" dirty="0">
                <a:solidFill>
                  <a:srgbClr val="0F5494"/>
                </a:solidFill>
              </a:rPr>
              <a:t> formula and </a:t>
            </a:r>
            <a:r>
              <a:rPr lang="fr-BE" sz="2000" dirty="0" err="1">
                <a:solidFill>
                  <a:srgbClr val="0F5494"/>
                </a:solidFill>
              </a:rPr>
              <a:t>deviate</a:t>
            </a:r>
            <a:r>
              <a:rPr lang="fr-BE" sz="2000" b="0" dirty="0">
                <a:solidFill>
                  <a:srgbClr val="0F5494"/>
                </a:solidFill>
              </a:rPr>
              <a:t> </a:t>
            </a:r>
            <a:r>
              <a:rPr lang="fr-BE" sz="2000" b="0" dirty="0" err="1">
                <a:solidFill>
                  <a:srgbClr val="0F5494"/>
                </a:solidFill>
              </a:rPr>
              <a:t>from</a:t>
            </a:r>
            <a:r>
              <a:rPr lang="fr-BE" sz="2000" b="0" dirty="0">
                <a:solidFill>
                  <a:srgbClr val="0F5494"/>
                </a:solidFill>
              </a:rPr>
              <a:t> the default </a:t>
            </a:r>
            <a:r>
              <a:rPr lang="fr-BE" sz="2000" b="0" dirty="0" err="1">
                <a:solidFill>
                  <a:srgbClr val="0F5494"/>
                </a:solidFill>
              </a:rPr>
              <a:t>Annex</a:t>
            </a:r>
            <a:r>
              <a:rPr lang="fr-BE" sz="2000" b="0" dirty="0">
                <a:solidFill>
                  <a:srgbClr val="0F5494"/>
                </a:solidFill>
              </a:rPr>
              <a:t> VIII </a:t>
            </a:r>
            <a:r>
              <a:rPr lang="fr-BE" sz="2000" b="0" dirty="0" err="1">
                <a:solidFill>
                  <a:srgbClr val="0F5494"/>
                </a:solidFill>
              </a:rPr>
              <a:t>requirements</a:t>
            </a:r>
            <a:endParaRPr lang="fr-BE" sz="2000" b="0" dirty="0">
              <a:solidFill>
                <a:srgbClr val="0F5494"/>
              </a:solidFill>
            </a:endParaRPr>
          </a:p>
          <a:p>
            <a:endParaRPr lang="fr-BE" sz="2000" b="0" dirty="0">
              <a:solidFill>
                <a:srgbClr val="0F5494"/>
              </a:solidFill>
            </a:endParaRPr>
          </a:p>
          <a:p>
            <a:pPr marL="342900" indent="-342900">
              <a:buFont typeface="Arial" panose="020B0604020202020204" pitchFamily="34" charset="0"/>
              <a:buChar char="•"/>
            </a:pPr>
            <a:r>
              <a:rPr lang="fr-BE" sz="2000" b="0" dirty="0">
                <a:solidFill>
                  <a:srgbClr val="0F5494"/>
                </a:solidFill>
              </a:rPr>
              <a:t>Standard formulas </a:t>
            </a:r>
            <a:r>
              <a:rPr lang="fr-BE" sz="2000" b="0" dirty="0" err="1">
                <a:solidFill>
                  <a:srgbClr val="0F5494"/>
                </a:solidFill>
              </a:rPr>
              <a:t>proposed</a:t>
            </a:r>
            <a:r>
              <a:rPr lang="fr-BE" sz="2000" b="0" dirty="0">
                <a:solidFill>
                  <a:srgbClr val="0F5494"/>
                </a:solidFill>
              </a:rPr>
              <a:t> by </a:t>
            </a:r>
            <a:r>
              <a:rPr lang="fr-BE" sz="2000" dirty="0">
                <a:solidFill>
                  <a:srgbClr val="0F5494"/>
                </a:solidFill>
              </a:rPr>
              <a:t>4 </a:t>
            </a:r>
            <a:r>
              <a:rPr lang="fr-BE" sz="2000" dirty="0" err="1">
                <a:solidFill>
                  <a:srgbClr val="0F5494"/>
                </a:solidFill>
              </a:rPr>
              <a:t>sectors</a:t>
            </a:r>
            <a:r>
              <a:rPr lang="fr-BE" sz="2000" b="0" dirty="0">
                <a:solidFill>
                  <a:srgbClr val="0F5494"/>
                </a:solidFill>
              </a:rPr>
              <a:t>:</a:t>
            </a:r>
          </a:p>
          <a:p>
            <a:pPr marL="800100" lvl="1" indent="-342900">
              <a:buFont typeface="Arial" panose="020B0604020202020204" pitchFamily="34" charset="0"/>
              <a:buChar char="•"/>
            </a:pPr>
            <a:r>
              <a:rPr lang="fr-BE" sz="2000" b="0" dirty="0" err="1">
                <a:solidFill>
                  <a:srgbClr val="0F5494"/>
                </a:solidFill>
              </a:rPr>
              <a:t>Cement</a:t>
            </a:r>
            <a:r>
              <a:rPr lang="fr-BE" sz="2000" b="0" dirty="0">
                <a:solidFill>
                  <a:srgbClr val="0F5494"/>
                </a:solidFill>
              </a:rPr>
              <a:t> </a:t>
            </a:r>
            <a:r>
              <a:rPr lang="fr-BE" sz="2000" b="0" dirty="0" err="1">
                <a:solidFill>
                  <a:srgbClr val="0F5494"/>
                </a:solidFill>
              </a:rPr>
              <a:t>sector</a:t>
            </a:r>
            <a:endParaRPr lang="fr-BE" sz="2000" b="0" dirty="0">
              <a:solidFill>
                <a:srgbClr val="0F5494"/>
              </a:solidFill>
            </a:endParaRPr>
          </a:p>
          <a:p>
            <a:pPr marL="800100" lvl="1" indent="-342900">
              <a:buFont typeface="Arial" panose="020B0604020202020204" pitchFamily="34" charset="0"/>
              <a:buChar char="•"/>
            </a:pPr>
            <a:r>
              <a:rPr lang="fr-BE" sz="2000" b="0" dirty="0" err="1">
                <a:solidFill>
                  <a:srgbClr val="0F5494"/>
                </a:solidFill>
              </a:rPr>
              <a:t>Gypsum</a:t>
            </a:r>
            <a:r>
              <a:rPr lang="fr-BE" sz="2000" b="0" dirty="0">
                <a:solidFill>
                  <a:srgbClr val="0F5494"/>
                </a:solidFill>
              </a:rPr>
              <a:t> </a:t>
            </a:r>
            <a:r>
              <a:rPr lang="fr-BE" sz="2000" b="0" dirty="0" err="1">
                <a:solidFill>
                  <a:srgbClr val="0F5494"/>
                </a:solidFill>
              </a:rPr>
              <a:t>sector</a:t>
            </a:r>
            <a:endParaRPr lang="fr-BE" sz="2000" b="0" dirty="0">
              <a:solidFill>
                <a:srgbClr val="0F5494"/>
              </a:solidFill>
            </a:endParaRPr>
          </a:p>
          <a:p>
            <a:pPr marL="800100" lvl="1" indent="-342900">
              <a:buFont typeface="Arial" panose="020B0604020202020204" pitchFamily="34" charset="0"/>
              <a:buChar char="•"/>
            </a:pPr>
            <a:r>
              <a:rPr lang="fr-BE" sz="2000" b="0" dirty="0" err="1">
                <a:solidFill>
                  <a:srgbClr val="0F5494"/>
                </a:solidFill>
              </a:rPr>
              <a:t>Concrete</a:t>
            </a:r>
            <a:r>
              <a:rPr lang="fr-BE" sz="2000" b="0" dirty="0">
                <a:solidFill>
                  <a:srgbClr val="0F5494"/>
                </a:solidFill>
              </a:rPr>
              <a:t> </a:t>
            </a:r>
            <a:r>
              <a:rPr lang="fr-BE" sz="2000" b="0" dirty="0" err="1">
                <a:solidFill>
                  <a:srgbClr val="0F5494"/>
                </a:solidFill>
              </a:rPr>
              <a:t>sector</a:t>
            </a:r>
            <a:endParaRPr lang="fr-BE" sz="2000" b="0" dirty="0">
              <a:solidFill>
                <a:srgbClr val="0F5494"/>
              </a:solidFill>
            </a:endParaRPr>
          </a:p>
          <a:p>
            <a:pPr marL="800100" lvl="1" indent="-342900">
              <a:buFont typeface="Arial" panose="020B0604020202020204" pitchFamily="34" charset="0"/>
              <a:buChar char="•"/>
            </a:pPr>
            <a:r>
              <a:rPr lang="fr-BE" sz="2000" b="0" dirty="0">
                <a:solidFill>
                  <a:srgbClr val="0F5494"/>
                </a:solidFill>
              </a:rPr>
              <a:t>Petroleum </a:t>
            </a:r>
            <a:r>
              <a:rPr lang="fr-BE" sz="2000" b="0" dirty="0" err="1">
                <a:solidFill>
                  <a:srgbClr val="0F5494"/>
                </a:solidFill>
              </a:rPr>
              <a:t>sector</a:t>
            </a:r>
            <a:endParaRPr lang="fr-BE" sz="2000" b="0" dirty="0">
              <a:solidFill>
                <a:srgbClr val="0F5494"/>
              </a:solidFill>
            </a:endParaRPr>
          </a:p>
          <a:p>
            <a:pPr marL="800100" lvl="1" indent="-342900">
              <a:buFont typeface="Arial" panose="020B0604020202020204" pitchFamily="34" charset="0"/>
              <a:buChar char="•"/>
            </a:pPr>
            <a:endParaRPr lang="fr-BE" sz="2000" b="0" dirty="0">
              <a:solidFill>
                <a:srgbClr val="0F5494"/>
              </a:solidFill>
            </a:endParaRPr>
          </a:p>
        </p:txBody>
      </p:sp>
      <p:pic>
        <p:nvPicPr>
          <p:cNvPr id="24" name="Picture 23"/>
          <p:cNvPicPr>
            <a:picLocks noChangeAspect="1"/>
          </p:cNvPicPr>
          <p:nvPr/>
        </p:nvPicPr>
        <p:blipFill>
          <a:blip r:embed="rId2"/>
          <a:stretch>
            <a:fillRect/>
          </a:stretch>
        </p:blipFill>
        <p:spPr>
          <a:xfrm>
            <a:off x="5796136" y="1063265"/>
            <a:ext cx="1430312" cy="1596627"/>
          </a:xfrm>
          <a:prstGeom prst="rect">
            <a:avLst/>
          </a:prstGeom>
        </p:spPr>
      </p:pic>
      <p:pic>
        <p:nvPicPr>
          <p:cNvPr id="25" name="Picture 24"/>
          <p:cNvPicPr>
            <a:picLocks noChangeAspect="1"/>
          </p:cNvPicPr>
          <p:nvPr/>
        </p:nvPicPr>
        <p:blipFill>
          <a:blip r:embed="rId3"/>
          <a:stretch>
            <a:fillRect/>
          </a:stretch>
        </p:blipFill>
        <p:spPr>
          <a:xfrm>
            <a:off x="7020272" y="2879504"/>
            <a:ext cx="1715790" cy="1342105"/>
          </a:xfrm>
          <a:prstGeom prst="rect">
            <a:avLst/>
          </a:prstGeom>
        </p:spPr>
      </p:pic>
      <p:sp>
        <p:nvSpPr>
          <p:cNvPr id="26" name="TextBox 25"/>
          <p:cNvSpPr txBox="1"/>
          <p:nvPr/>
        </p:nvSpPr>
        <p:spPr>
          <a:xfrm>
            <a:off x="4860032" y="5157192"/>
            <a:ext cx="2411760" cy="64633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BE" sz="1800" dirty="0">
                <a:solidFill>
                  <a:srgbClr val="00B050"/>
                </a:solidFill>
                <a:effectLst>
                  <a:outerShdw blurRad="60007" dist="310007" dir="7680000" sy="30000" kx="1300200" algn="ctr" rotWithShape="0">
                    <a:prstClr val="black">
                      <a:alpha val="32000"/>
                    </a:prstClr>
                  </a:outerShdw>
                </a:effectLst>
              </a:rPr>
              <a:t>Discussion </a:t>
            </a:r>
            <a:r>
              <a:rPr lang="fr-BE" sz="1800" dirty="0" err="1">
                <a:solidFill>
                  <a:srgbClr val="00B050"/>
                </a:solidFill>
                <a:effectLst>
                  <a:outerShdw blurRad="60007" dist="310007" dir="7680000" sy="30000" kx="1300200" algn="ctr" rotWithShape="0">
                    <a:prstClr val="black">
                      <a:alpha val="32000"/>
                    </a:prstClr>
                  </a:outerShdw>
                </a:effectLst>
              </a:rPr>
              <a:t>paper</a:t>
            </a:r>
            <a:r>
              <a:rPr lang="fr-BE" sz="1800" dirty="0">
                <a:solidFill>
                  <a:srgbClr val="00B050"/>
                </a:solidFill>
                <a:effectLst>
                  <a:outerShdw blurRad="60007" dist="310007" dir="7680000" sy="30000" kx="1300200" algn="ctr" rotWithShape="0">
                    <a:prstClr val="black">
                      <a:alpha val="32000"/>
                    </a:prstClr>
                  </a:outerShdw>
                </a:effectLst>
              </a:rPr>
              <a:t> </a:t>
            </a:r>
          </a:p>
          <a:p>
            <a:pPr algn="ctr"/>
            <a:r>
              <a:rPr lang="fr-BE" sz="1800" dirty="0" err="1">
                <a:solidFill>
                  <a:srgbClr val="00B050"/>
                </a:solidFill>
                <a:effectLst>
                  <a:outerShdw blurRad="60007" dist="310007" dir="7680000" sy="30000" kx="1300200" algn="ctr" rotWithShape="0">
                    <a:prstClr val="black">
                      <a:alpha val="32000"/>
                    </a:prstClr>
                  </a:outerShdw>
                </a:effectLst>
              </a:rPr>
              <a:t>Annex</a:t>
            </a:r>
            <a:r>
              <a:rPr lang="fr-BE" sz="1800" dirty="0">
                <a:solidFill>
                  <a:srgbClr val="00B050"/>
                </a:solidFill>
                <a:effectLst>
                  <a:outerShdw blurRad="60007" dist="310007" dir="7680000" sy="30000" kx="1300200" algn="ctr" rotWithShape="0">
                    <a:prstClr val="black">
                      <a:alpha val="32000"/>
                    </a:prstClr>
                  </a:outerShdw>
                </a:effectLst>
              </a:rPr>
              <a:t> II</a:t>
            </a: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7</a:t>
            </a:fld>
            <a:endParaRPr lang="en-GB" dirty="0"/>
          </a:p>
        </p:txBody>
      </p:sp>
    </p:spTree>
    <p:extLst>
      <p:ext uri="{BB962C8B-B14F-4D97-AF65-F5344CB8AC3E}">
        <p14:creationId xmlns:p14="http://schemas.microsoft.com/office/powerpoint/2010/main" val="475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industry</a:t>
            </a:r>
            <a:r>
              <a:rPr lang="fr-BE" dirty="0">
                <a:solidFill>
                  <a:srgbClr val="00B050"/>
                </a:solidFill>
              </a:rPr>
              <a:t> (2)</a:t>
            </a:r>
          </a:p>
        </p:txBody>
      </p:sp>
      <p:sp>
        <p:nvSpPr>
          <p:cNvPr id="4" name="TextBox 3"/>
          <p:cNvSpPr txBox="1"/>
          <p:nvPr/>
        </p:nvSpPr>
        <p:spPr>
          <a:xfrm>
            <a:off x="349818" y="5517232"/>
            <a:ext cx="8326638" cy="830997"/>
          </a:xfrm>
          <a:prstGeom prst="rect">
            <a:avLst/>
          </a:prstGeom>
          <a:noFill/>
        </p:spPr>
        <p:txBody>
          <a:bodyPr wrap="square" rtlCol="0">
            <a:spAutoFit/>
          </a:bodyPr>
          <a:lstStyle/>
          <a:p>
            <a:r>
              <a:rPr lang="fr-BE" sz="2400" dirty="0">
                <a:solidFill>
                  <a:srgbClr val="00B050"/>
                </a:solidFill>
                <a:effectLst>
                  <a:outerShdw blurRad="38100" dist="38100" dir="2700000" algn="tl">
                    <a:srgbClr val="000000">
                      <a:alpha val="43137"/>
                    </a:srgbClr>
                  </a:outerShdw>
                </a:effectLst>
              </a:rPr>
              <a:t>! </a:t>
            </a:r>
            <a:r>
              <a:rPr lang="fr-BE" sz="2400" dirty="0" err="1">
                <a:solidFill>
                  <a:srgbClr val="00B050"/>
                </a:solidFill>
                <a:effectLst>
                  <a:outerShdw blurRad="38100" dist="38100" dir="2700000" algn="tl">
                    <a:srgbClr val="000000">
                      <a:alpha val="43137"/>
                    </a:srgbClr>
                  </a:outerShdw>
                </a:effectLst>
              </a:rPr>
              <a:t>Overview</a:t>
            </a:r>
            <a:r>
              <a:rPr lang="fr-BE" sz="2400" dirty="0">
                <a:solidFill>
                  <a:srgbClr val="00B050"/>
                </a:solidFill>
                <a:effectLst>
                  <a:outerShdw blurRad="38100" dist="38100" dir="2700000" algn="tl">
                    <a:srgbClr val="000000">
                      <a:alpha val="43137"/>
                    </a:srgbClr>
                  </a:outerShdw>
                </a:effectLst>
              </a:rPr>
              <a:t> of </a:t>
            </a:r>
            <a:r>
              <a:rPr lang="fr-BE" sz="2400" dirty="0" err="1">
                <a:solidFill>
                  <a:srgbClr val="00B050"/>
                </a:solidFill>
                <a:effectLst>
                  <a:outerShdw blurRad="38100" dist="38100" dir="2700000" algn="tl">
                    <a:srgbClr val="000000">
                      <a:alpha val="43137"/>
                    </a:srgbClr>
                  </a:outerShdw>
                </a:effectLst>
              </a:rPr>
              <a:t>proposed</a:t>
            </a:r>
            <a:r>
              <a:rPr lang="fr-BE" sz="2400" dirty="0">
                <a:solidFill>
                  <a:srgbClr val="00B050"/>
                </a:solidFill>
                <a:effectLst>
                  <a:outerShdw blurRad="38100" dist="38100" dir="2700000" algn="tl">
                    <a:srgbClr val="000000">
                      <a:alpha val="43137"/>
                    </a:srgbClr>
                  </a:outerShdw>
                </a:effectLst>
              </a:rPr>
              <a:t> standard formulas in discussion </a:t>
            </a:r>
            <a:r>
              <a:rPr lang="fr-BE" sz="2400" dirty="0" err="1">
                <a:solidFill>
                  <a:srgbClr val="00B050"/>
                </a:solidFill>
                <a:effectLst>
                  <a:outerShdw blurRad="38100" dist="38100" dir="2700000" algn="tl">
                    <a:srgbClr val="000000">
                      <a:alpha val="43137"/>
                    </a:srgbClr>
                  </a:outerShdw>
                </a:effectLst>
              </a:rPr>
              <a:t>paper</a:t>
            </a:r>
            <a:r>
              <a:rPr lang="fr-BE" sz="2400" dirty="0">
                <a:solidFill>
                  <a:srgbClr val="00B050"/>
                </a:solidFill>
                <a:effectLst>
                  <a:outerShdw blurRad="38100" dist="38100" dir="2700000" algn="tl">
                    <a:srgbClr val="000000">
                      <a:alpha val="43137"/>
                    </a:srgbClr>
                  </a:outerShdw>
                </a:effectLst>
              </a:rPr>
              <a:t> – </a:t>
            </a:r>
            <a:r>
              <a:rPr lang="fr-BE" sz="2400" dirty="0" err="1">
                <a:solidFill>
                  <a:srgbClr val="00B050"/>
                </a:solidFill>
                <a:effectLst>
                  <a:outerShdw blurRad="38100" dist="38100" dir="2700000" algn="tl">
                    <a:srgbClr val="000000">
                      <a:alpha val="43137"/>
                    </a:srgbClr>
                  </a:outerShdw>
                </a:effectLst>
              </a:rPr>
              <a:t>Annex</a:t>
            </a:r>
            <a:r>
              <a:rPr lang="fr-BE" sz="2400" dirty="0">
                <a:solidFill>
                  <a:srgbClr val="00B050"/>
                </a:solidFill>
                <a:effectLst>
                  <a:outerShdw blurRad="38100" dist="38100" dir="2700000" algn="tl">
                    <a:srgbClr val="000000">
                      <a:alpha val="43137"/>
                    </a:srgbClr>
                  </a:outerShdw>
                </a:effectLst>
              </a:rPr>
              <a:t> II</a:t>
            </a:r>
          </a:p>
        </p:txBody>
      </p:sp>
      <p:pic>
        <p:nvPicPr>
          <p:cNvPr id="5" name="Picture 4"/>
          <p:cNvPicPr>
            <a:picLocks noChangeAspect="1"/>
          </p:cNvPicPr>
          <p:nvPr/>
        </p:nvPicPr>
        <p:blipFill>
          <a:blip r:embed="rId2"/>
          <a:stretch>
            <a:fillRect/>
          </a:stretch>
        </p:blipFill>
        <p:spPr>
          <a:xfrm>
            <a:off x="349818" y="980728"/>
            <a:ext cx="7822582" cy="4451137"/>
          </a:xfrm>
          <a:prstGeom prst="rect">
            <a:avLst/>
          </a:prstGeom>
        </p:spPr>
      </p:pic>
      <p:sp>
        <p:nvSpPr>
          <p:cNvPr id="6" name="Slide Number Placeholder 5"/>
          <p:cNvSpPr>
            <a:spLocks noGrp="1"/>
          </p:cNvSpPr>
          <p:nvPr>
            <p:ph type="sldNum" sz="quarter" idx="12"/>
          </p:nvPr>
        </p:nvSpPr>
        <p:spPr/>
        <p:txBody>
          <a:bodyPr/>
          <a:lstStyle/>
          <a:p>
            <a:pPr>
              <a:defRPr/>
            </a:pPr>
            <a:fld id="{37EC8A20-BA03-4FF7-8742-03D8AD4CA4F4}" type="slidenum">
              <a:rPr lang="en-GB" smtClean="0"/>
              <a:pPr>
                <a:defRPr/>
              </a:pPr>
              <a:t>8</a:t>
            </a:fld>
            <a:endParaRPr lang="en-GB" dirty="0"/>
          </a:p>
        </p:txBody>
      </p:sp>
    </p:spTree>
    <p:extLst>
      <p:ext uri="{BB962C8B-B14F-4D97-AF65-F5344CB8AC3E}">
        <p14:creationId xmlns:p14="http://schemas.microsoft.com/office/powerpoint/2010/main" val="172152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36625"/>
          </a:xfrm>
        </p:spPr>
        <p:txBody>
          <a:bodyPr/>
          <a:lstStyle/>
          <a:p>
            <a:r>
              <a:rPr lang="fr-BE" dirty="0" err="1">
                <a:solidFill>
                  <a:srgbClr val="00B050"/>
                </a:solidFill>
              </a:rPr>
              <a:t>Proposed</a:t>
            </a:r>
            <a:r>
              <a:rPr lang="fr-BE" dirty="0">
                <a:solidFill>
                  <a:srgbClr val="00B050"/>
                </a:solidFill>
              </a:rPr>
              <a:t> solution – </a:t>
            </a:r>
            <a:r>
              <a:rPr lang="fr-BE" dirty="0" err="1">
                <a:solidFill>
                  <a:srgbClr val="00B050"/>
                </a:solidFill>
              </a:rPr>
              <a:t>industry</a:t>
            </a:r>
            <a:r>
              <a:rPr lang="fr-BE" dirty="0">
                <a:solidFill>
                  <a:srgbClr val="00B050"/>
                </a:solidFill>
              </a:rPr>
              <a:t> (3)</a:t>
            </a:r>
          </a:p>
        </p:txBody>
      </p:sp>
      <p:graphicFrame>
        <p:nvGraphicFramePr>
          <p:cNvPr id="3" name="Table 2"/>
          <p:cNvGraphicFramePr>
            <a:graphicFrameLocks noGrp="1"/>
          </p:cNvGraphicFramePr>
          <p:nvPr>
            <p:extLst>
              <p:ext uri="{D42A27DB-BD31-4B8C-83A1-F6EECF244321}">
                <p14:modId xmlns:p14="http://schemas.microsoft.com/office/powerpoint/2010/main" val="2973057361"/>
              </p:ext>
            </p:extLst>
          </p:nvPr>
        </p:nvGraphicFramePr>
        <p:xfrm>
          <a:off x="323528" y="1268760"/>
          <a:ext cx="8424935" cy="4032448"/>
        </p:xfrm>
        <a:graphic>
          <a:graphicData uri="http://schemas.openxmlformats.org/drawingml/2006/table">
            <a:tbl>
              <a:tblPr firstRow="1" bandRow="1">
                <a:tableStyleId>{10A1B5D5-9B99-4C35-A422-299274C87663}</a:tableStyleId>
              </a:tblPr>
              <a:tblGrid>
                <a:gridCol w="1512168">
                  <a:extLst>
                    <a:ext uri="{9D8B030D-6E8A-4147-A177-3AD203B41FA5}">
                      <a16:colId xmlns:a16="http://schemas.microsoft.com/office/drawing/2014/main" val="509524053"/>
                    </a:ext>
                  </a:extLst>
                </a:gridCol>
                <a:gridCol w="1857806">
                  <a:extLst>
                    <a:ext uri="{9D8B030D-6E8A-4147-A177-3AD203B41FA5}">
                      <a16:colId xmlns:a16="http://schemas.microsoft.com/office/drawing/2014/main" val="3925839964"/>
                    </a:ext>
                  </a:extLst>
                </a:gridCol>
                <a:gridCol w="1670586">
                  <a:extLst>
                    <a:ext uri="{9D8B030D-6E8A-4147-A177-3AD203B41FA5}">
                      <a16:colId xmlns:a16="http://schemas.microsoft.com/office/drawing/2014/main" val="439624847"/>
                    </a:ext>
                  </a:extLst>
                </a:gridCol>
                <a:gridCol w="1699388">
                  <a:extLst>
                    <a:ext uri="{9D8B030D-6E8A-4147-A177-3AD203B41FA5}">
                      <a16:colId xmlns:a16="http://schemas.microsoft.com/office/drawing/2014/main" val="705751640"/>
                    </a:ext>
                  </a:extLst>
                </a:gridCol>
                <a:gridCol w="1684987">
                  <a:extLst>
                    <a:ext uri="{9D8B030D-6E8A-4147-A177-3AD203B41FA5}">
                      <a16:colId xmlns:a16="http://schemas.microsoft.com/office/drawing/2014/main" val="4039837548"/>
                    </a:ext>
                  </a:extLst>
                </a:gridCol>
              </a:tblGrid>
              <a:tr h="494580">
                <a:tc>
                  <a:txBody>
                    <a:bodyPr/>
                    <a:lstStyle/>
                    <a:p>
                      <a:endParaRPr lang="fr-BE" sz="1400" dirty="0"/>
                    </a:p>
                  </a:txBody>
                  <a:tcPr/>
                </a:tc>
                <a:tc>
                  <a:txBody>
                    <a:bodyPr/>
                    <a:lstStyle/>
                    <a:p>
                      <a:r>
                        <a:rPr lang="fr-BE" sz="1400" dirty="0" err="1"/>
                        <a:t>Cement</a:t>
                      </a:r>
                      <a:endParaRPr lang="fr-BE" sz="1400" dirty="0"/>
                    </a:p>
                  </a:txBody>
                  <a:tcPr/>
                </a:tc>
                <a:tc>
                  <a:txBody>
                    <a:bodyPr/>
                    <a:lstStyle/>
                    <a:p>
                      <a:r>
                        <a:rPr lang="fr-BE" sz="1400" dirty="0" err="1"/>
                        <a:t>Concrete</a:t>
                      </a:r>
                      <a:endParaRPr lang="fr-BE" sz="1400" dirty="0"/>
                    </a:p>
                  </a:txBody>
                  <a:tcPr/>
                </a:tc>
                <a:tc>
                  <a:txBody>
                    <a:bodyPr/>
                    <a:lstStyle/>
                    <a:p>
                      <a:r>
                        <a:rPr lang="fr-BE" sz="1400" dirty="0" err="1"/>
                        <a:t>Gypsum</a:t>
                      </a:r>
                      <a:endParaRPr lang="fr-BE" sz="1400" dirty="0"/>
                    </a:p>
                  </a:txBody>
                  <a:tcPr/>
                </a:tc>
                <a:tc>
                  <a:txBody>
                    <a:bodyPr/>
                    <a:lstStyle/>
                    <a:p>
                      <a:r>
                        <a:rPr lang="fr-BE" sz="1400" dirty="0"/>
                        <a:t>Petroleum</a:t>
                      </a:r>
                    </a:p>
                  </a:txBody>
                  <a:tcPr/>
                </a:tc>
                <a:extLst>
                  <a:ext uri="{0D108BD9-81ED-4DB2-BD59-A6C34878D82A}">
                    <a16:rowId xmlns:a16="http://schemas.microsoft.com/office/drawing/2014/main" val="1686559045"/>
                  </a:ext>
                </a:extLst>
              </a:tr>
              <a:tr h="2483311">
                <a:tc>
                  <a:txBody>
                    <a:bodyPr/>
                    <a:lstStyle/>
                    <a:p>
                      <a:r>
                        <a:rPr lang="fr-BE" sz="1400" dirty="0">
                          <a:solidFill>
                            <a:srgbClr val="002060"/>
                          </a:solidFill>
                        </a:rPr>
                        <a:t>Basis for standard formulas</a:t>
                      </a:r>
                    </a:p>
                  </a:txBody>
                  <a:tcPr/>
                </a:tc>
                <a:tc>
                  <a:txBody>
                    <a:bodyPr/>
                    <a:lstStyle/>
                    <a:p>
                      <a:pPr marL="285750" indent="-285750">
                        <a:buFont typeface="Arial" panose="020B0604020202020204" pitchFamily="34" charset="0"/>
                        <a:buChar char="•"/>
                      </a:pPr>
                      <a:r>
                        <a:rPr lang="fr-BE" sz="1400" dirty="0">
                          <a:solidFill>
                            <a:srgbClr val="0F5494"/>
                          </a:solidFill>
                        </a:rPr>
                        <a:t>EN</a:t>
                      </a:r>
                      <a:r>
                        <a:rPr lang="fr-BE" sz="1400" baseline="0" dirty="0">
                          <a:solidFill>
                            <a:srgbClr val="0F5494"/>
                          </a:solidFill>
                        </a:rPr>
                        <a:t> </a:t>
                      </a:r>
                      <a:r>
                        <a:rPr lang="fr-BE" sz="1400" dirty="0">
                          <a:solidFill>
                            <a:srgbClr val="0F5494"/>
                          </a:solidFill>
                        </a:rPr>
                        <a:t>197 (</a:t>
                      </a:r>
                      <a:r>
                        <a:rPr lang="fr-BE" sz="1400" dirty="0" err="1">
                          <a:solidFill>
                            <a:srgbClr val="0F5494"/>
                          </a:solidFill>
                        </a:rPr>
                        <a:t>common</a:t>
                      </a:r>
                      <a:r>
                        <a:rPr lang="fr-BE" sz="1400" dirty="0">
                          <a:solidFill>
                            <a:srgbClr val="0F5494"/>
                          </a:solidFill>
                        </a:rPr>
                        <a:t> </a:t>
                      </a:r>
                      <a:r>
                        <a:rPr lang="fr-BE" sz="1400" dirty="0" err="1">
                          <a:solidFill>
                            <a:srgbClr val="0F5494"/>
                          </a:solidFill>
                        </a:rPr>
                        <a:t>cements</a:t>
                      </a:r>
                      <a:r>
                        <a:rPr lang="fr-BE" sz="1400" dirty="0">
                          <a:solidFill>
                            <a:srgbClr val="0F5494"/>
                          </a:solidFill>
                        </a:rPr>
                        <a:t>)</a:t>
                      </a:r>
                    </a:p>
                    <a:p>
                      <a:pPr marL="285750" indent="-285750">
                        <a:buFont typeface="Arial" panose="020B0604020202020204" pitchFamily="34" charset="0"/>
                        <a:buChar char="•"/>
                      </a:pPr>
                      <a:r>
                        <a:rPr lang="fr-BE" sz="1400" dirty="0">
                          <a:solidFill>
                            <a:srgbClr val="0F5494"/>
                          </a:solidFill>
                        </a:rPr>
                        <a:t>EN 14647 (calcium aluminate </a:t>
                      </a:r>
                      <a:r>
                        <a:rPr lang="fr-BE" sz="1400" dirty="0" err="1">
                          <a:solidFill>
                            <a:srgbClr val="0F5494"/>
                          </a:solidFill>
                        </a:rPr>
                        <a:t>cement</a:t>
                      </a:r>
                      <a:r>
                        <a:rPr lang="fr-BE" sz="1400" dirty="0">
                          <a:solidFill>
                            <a:srgbClr val="0F5494"/>
                          </a:solidFill>
                        </a:rPr>
                        <a:t>)</a:t>
                      </a:r>
                    </a:p>
                    <a:p>
                      <a:pPr marL="285750" indent="-285750">
                        <a:buFont typeface="Arial" panose="020B0604020202020204" pitchFamily="34" charset="0"/>
                        <a:buChar char="•"/>
                      </a:pPr>
                      <a:r>
                        <a:rPr lang="fr-BE" sz="1400" dirty="0">
                          <a:solidFill>
                            <a:srgbClr val="0F5494"/>
                          </a:solidFill>
                        </a:rPr>
                        <a:t>EN 413-1 (</a:t>
                      </a:r>
                      <a:r>
                        <a:rPr lang="fr-BE" sz="1400" dirty="0" err="1">
                          <a:solidFill>
                            <a:srgbClr val="0F5494"/>
                          </a:solidFill>
                        </a:rPr>
                        <a:t>masonry</a:t>
                      </a:r>
                      <a:r>
                        <a:rPr lang="fr-BE" sz="1400" dirty="0">
                          <a:solidFill>
                            <a:srgbClr val="0F5494"/>
                          </a:solidFill>
                        </a:rPr>
                        <a:t> </a:t>
                      </a:r>
                      <a:r>
                        <a:rPr lang="fr-BE" sz="1400" dirty="0" err="1">
                          <a:solidFill>
                            <a:srgbClr val="0F5494"/>
                          </a:solidFill>
                        </a:rPr>
                        <a:t>cement</a:t>
                      </a:r>
                      <a:r>
                        <a:rPr lang="fr-BE" sz="1400" dirty="0">
                          <a:solidFill>
                            <a:srgbClr val="0F5494"/>
                          </a:solidFill>
                        </a:rPr>
                        <a:t>)</a:t>
                      </a:r>
                    </a:p>
                  </a:txBody>
                  <a:tcPr/>
                </a:tc>
                <a:tc>
                  <a:txBody>
                    <a:bodyPr/>
                    <a:lstStyle/>
                    <a:p>
                      <a:r>
                        <a:rPr lang="fr-BE" sz="1400" dirty="0">
                          <a:solidFill>
                            <a:srgbClr val="0F5494"/>
                          </a:solidFill>
                        </a:rPr>
                        <a:t>EN 206</a:t>
                      </a:r>
                    </a:p>
                  </a:txBody>
                  <a:tcPr/>
                </a:tc>
                <a:tc>
                  <a:txBody>
                    <a:bodyPr/>
                    <a:lstStyle/>
                    <a:p>
                      <a:r>
                        <a:rPr lang="fr-BE" sz="1400" dirty="0">
                          <a:solidFill>
                            <a:srgbClr val="0F5494"/>
                          </a:solidFill>
                        </a:rPr>
                        <a:t>EN 13279</a:t>
                      </a:r>
                    </a:p>
                  </a:txBody>
                  <a:tcPr/>
                </a:tc>
                <a:tc>
                  <a:txBody>
                    <a:bodyPr/>
                    <a:lstStyle/>
                    <a:p>
                      <a:r>
                        <a:rPr lang="fr-BE" sz="1400" dirty="0">
                          <a:solidFill>
                            <a:srgbClr val="0F5494"/>
                          </a:solidFill>
                        </a:rPr>
                        <a:t>SDS of</a:t>
                      </a:r>
                      <a:r>
                        <a:rPr lang="fr-BE" sz="1400" baseline="0" dirty="0">
                          <a:solidFill>
                            <a:srgbClr val="0F5494"/>
                          </a:solidFill>
                        </a:rPr>
                        <a:t> </a:t>
                      </a:r>
                      <a:r>
                        <a:rPr lang="fr-BE" sz="1400" baseline="0" dirty="0" err="1">
                          <a:solidFill>
                            <a:srgbClr val="0F5494"/>
                          </a:solidFill>
                        </a:rPr>
                        <a:t>sector</a:t>
                      </a:r>
                      <a:r>
                        <a:rPr lang="fr-BE" sz="1400" baseline="0" dirty="0">
                          <a:solidFill>
                            <a:srgbClr val="0F5494"/>
                          </a:solidFill>
                        </a:rPr>
                        <a:t> </a:t>
                      </a:r>
                      <a:r>
                        <a:rPr lang="fr-BE" sz="1400" baseline="0" dirty="0" err="1">
                          <a:solidFill>
                            <a:srgbClr val="0F5494"/>
                          </a:solidFill>
                        </a:rPr>
                        <a:t>members</a:t>
                      </a:r>
                      <a:endParaRPr lang="fr-BE" sz="1400" dirty="0">
                        <a:solidFill>
                          <a:srgbClr val="0F5494"/>
                        </a:solidFill>
                      </a:endParaRPr>
                    </a:p>
                  </a:txBody>
                  <a:tcPr/>
                </a:tc>
                <a:extLst>
                  <a:ext uri="{0D108BD9-81ED-4DB2-BD59-A6C34878D82A}">
                    <a16:rowId xmlns:a16="http://schemas.microsoft.com/office/drawing/2014/main" val="3849592957"/>
                  </a:ext>
                </a:extLst>
              </a:tr>
              <a:tr h="1054557">
                <a:tc>
                  <a:txBody>
                    <a:bodyPr/>
                    <a:lstStyle/>
                    <a:p>
                      <a:r>
                        <a:rPr lang="fr-BE" sz="1400" dirty="0" err="1">
                          <a:solidFill>
                            <a:srgbClr val="002060"/>
                          </a:solidFill>
                        </a:rPr>
                        <a:t>Number</a:t>
                      </a:r>
                      <a:r>
                        <a:rPr lang="fr-BE" sz="1400" dirty="0">
                          <a:solidFill>
                            <a:srgbClr val="002060"/>
                          </a:solidFill>
                        </a:rPr>
                        <a:t> of standard formulas </a:t>
                      </a:r>
                      <a:r>
                        <a:rPr lang="fr-BE" sz="1400" dirty="0" err="1">
                          <a:solidFill>
                            <a:srgbClr val="002060"/>
                          </a:solidFill>
                        </a:rPr>
                        <a:t>proposed</a:t>
                      </a:r>
                      <a:endParaRPr lang="fr-BE" sz="1400" dirty="0">
                        <a:solidFill>
                          <a:srgbClr val="002060"/>
                        </a:solidFill>
                      </a:endParaRPr>
                    </a:p>
                  </a:txBody>
                  <a:tcPr/>
                </a:tc>
                <a:tc>
                  <a:txBody>
                    <a:bodyPr/>
                    <a:lstStyle/>
                    <a:p>
                      <a:r>
                        <a:rPr lang="fr-BE" sz="1400" dirty="0">
                          <a:solidFill>
                            <a:srgbClr val="0F5494"/>
                          </a:solidFill>
                        </a:rPr>
                        <a:t>20</a:t>
                      </a:r>
                    </a:p>
                  </a:txBody>
                  <a:tcPr/>
                </a:tc>
                <a:tc>
                  <a:txBody>
                    <a:bodyPr/>
                    <a:lstStyle/>
                    <a:p>
                      <a:r>
                        <a:rPr lang="fr-BE" sz="1400" dirty="0">
                          <a:solidFill>
                            <a:srgbClr val="0F5494"/>
                          </a:solidFill>
                        </a:rPr>
                        <a:t>2 (</a:t>
                      </a:r>
                      <a:r>
                        <a:rPr lang="fr-BE" sz="1400" dirty="0" err="1">
                          <a:solidFill>
                            <a:srgbClr val="0F5494"/>
                          </a:solidFill>
                        </a:rPr>
                        <a:t>identical</a:t>
                      </a:r>
                      <a:r>
                        <a:rPr lang="fr-BE" sz="1400" dirty="0">
                          <a:solidFill>
                            <a:srgbClr val="0F5494"/>
                          </a:solidFill>
                        </a:rPr>
                        <a:t>)</a:t>
                      </a:r>
                    </a:p>
                  </a:txBody>
                  <a:tcPr/>
                </a:tc>
                <a:tc>
                  <a:txBody>
                    <a:bodyPr/>
                    <a:lstStyle/>
                    <a:p>
                      <a:r>
                        <a:rPr lang="fr-BE" sz="1400" dirty="0">
                          <a:solidFill>
                            <a:srgbClr val="0F5494"/>
                          </a:solidFill>
                        </a:rPr>
                        <a:t>1</a:t>
                      </a:r>
                    </a:p>
                  </a:txBody>
                  <a:tcPr/>
                </a:tc>
                <a:tc>
                  <a:txBody>
                    <a:bodyPr/>
                    <a:lstStyle/>
                    <a:p>
                      <a:r>
                        <a:rPr lang="fr-BE" sz="1400" dirty="0">
                          <a:solidFill>
                            <a:srgbClr val="0F5494"/>
                          </a:solidFill>
                        </a:rPr>
                        <a:t>18</a:t>
                      </a:r>
                    </a:p>
                  </a:txBody>
                  <a:tcPr/>
                </a:tc>
                <a:extLst>
                  <a:ext uri="{0D108BD9-81ED-4DB2-BD59-A6C34878D82A}">
                    <a16:rowId xmlns:a16="http://schemas.microsoft.com/office/drawing/2014/main" val="4283175087"/>
                  </a:ext>
                </a:extLst>
              </a:tr>
            </a:tbl>
          </a:graphicData>
        </a:graphic>
      </p:graphicFrame>
      <p:sp>
        <p:nvSpPr>
          <p:cNvPr id="5" name="Slide Number Placeholder 4"/>
          <p:cNvSpPr>
            <a:spLocks noGrp="1"/>
          </p:cNvSpPr>
          <p:nvPr>
            <p:ph type="sldNum" sz="quarter" idx="12"/>
          </p:nvPr>
        </p:nvSpPr>
        <p:spPr/>
        <p:txBody>
          <a:bodyPr/>
          <a:lstStyle/>
          <a:p>
            <a:pPr>
              <a:defRPr/>
            </a:pPr>
            <a:fld id="{37EC8A20-BA03-4FF7-8742-03D8AD4CA4F4}" type="slidenum">
              <a:rPr lang="en-GB" smtClean="0"/>
              <a:pPr>
                <a:defRPr/>
              </a:pPr>
              <a:t>9</a:t>
            </a:fld>
            <a:endParaRPr lang="en-GB" dirty="0"/>
          </a:p>
        </p:txBody>
      </p:sp>
    </p:spTree>
    <p:extLst>
      <p:ext uri="{BB962C8B-B14F-4D97-AF65-F5344CB8AC3E}">
        <p14:creationId xmlns:p14="http://schemas.microsoft.com/office/powerpoint/2010/main" val="23877732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2788</TotalTime>
  <Words>4007</Words>
  <Application>Microsoft Office PowerPoint</Application>
  <PresentationFormat>On-screen Show (4:3)</PresentationFormat>
  <Paragraphs>675</Paragraphs>
  <Slides>49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Times New Roman</vt:lpstr>
      <vt:lpstr>Verdana</vt:lpstr>
      <vt:lpstr>Wingdings</vt:lpstr>
      <vt:lpstr>Default Design</vt:lpstr>
      <vt:lpstr>CARACAL-33  Annex VIII to CLP – workability amendment  15 January 2020</vt:lpstr>
      <vt:lpstr>Background</vt:lpstr>
      <vt:lpstr>Workability amendment - Timeline</vt:lpstr>
      <vt:lpstr>Working document – draft legal text  </vt:lpstr>
      <vt:lpstr>Mixtures defined by standard formulas</vt:lpstr>
      <vt:lpstr>The issue</vt:lpstr>
      <vt:lpstr>Proposed solution – industry (1)</vt:lpstr>
      <vt:lpstr>Proposed solution – industry (2)</vt:lpstr>
      <vt:lpstr>Proposed solution – industry (3)</vt:lpstr>
      <vt:lpstr>Proposed solution – COM’s draft legal text (1)</vt:lpstr>
      <vt:lpstr>Proposed solution – COM’s draft legal text (2)</vt:lpstr>
      <vt:lpstr>Proposed solution – standard formula vs. Safety Data Sheet</vt:lpstr>
      <vt:lpstr>Proposed solution – COM’s draft legal text (3)</vt:lpstr>
      <vt:lpstr>Proposed solution – COM’s draft legal text (4)</vt:lpstr>
      <vt:lpstr>Proposed solution – COM’s draft legal text (5)</vt:lpstr>
      <vt:lpstr>Proposed solution – COM’s draft legal text (6)</vt:lpstr>
      <vt:lpstr>Conceptual solution vs specific standard fomulas</vt:lpstr>
      <vt:lpstr>Bespoke paints</vt:lpstr>
      <vt:lpstr>The issue</vt:lpstr>
      <vt:lpstr>Proposed solution - COM</vt:lpstr>
      <vt:lpstr>Proposed solution - COM</vt:lpstr>
      <vt:lpstr>Proposed solution - COM</vt:lpstr>
      <vt:lpstr>Proposed solution - COM</vt:lpstr>
      <vt:lpstr>Proposed solution - COM</vt:lpstr>
      <vt:lpstr>Proposed solution - COM</vt:lpstr>
      <vt:lpstr>Draft legal text</vt:lpstr>
      <vt:lpstr>Draft legal text (1) </vt:lpstr>
      <vt:lpstr>Draft legal text (2) </vt:lpstr>
      <vt:lpstr>Draft legal text (3) </vt:lpstr>
      <vt:lpstr>Interchangeable component group</vt:lpstr>
      <vt:lpstr>Mutually interchangeable components</vt:lpstr>
      <vt:lpstr>Example – ‘same’ component,  different suppliers </vt:lpstr>
      <vt:lpstr>Interchangeable component group</vt:lpstr>
      <vt:lpstr>Interchangeable component group</vt:lpstr>
      <vt:lpstr>Backup slides</vt:lpstr>
      <vt:lpstr>Example 1 – ‘same’ component, different suppliers (2)</vt:lpstr>
      <vt:lpstr>Example 1 – ‘same’ component, different suppliers (3)</vt:lpstr>
      <vt:lpstr>Example 2 – different components, but (toxicologically) the same (1)</vt:lpstr>
      <vt:lpstr>Example 2 – different components, but (toxicologically) the same (1)</vt:lpstr>
      <vt:lpstr>Conclusions after Café discussion  - standard formulas (1)</vt:lpstr>
      <vt:lpstr>Conclusions after Café discussion  - standard formulas (2)</vt:lpstr>
      <vt:lpstr>Conclusions after Café discussion  - bespoke paints (3)</vt:lpstr>
      <vt:lpstr>Additional questions afternoon session</vt:lpstr>
      <vt:lpstr>Conclusions afternoon session – standard formulas</vt:lpstr>
      <vt:lpstr>Conclusions afternoon session – standard formulas</vt:lpstr>
      <vt:lpstr>Conclusions afternoon session – standard formulas</vt:lpstr>
      <vt:lpstr>Conclusions afternoon session – standard formulas</vt:lpstr>
      <vt:lpstr>Conclusions afternoon session – bespoke paints</vt:lpstr>
      <vt:lpstr>Conclusions afternoon session – ICG</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CASG-ATP on Annex VIII to CLP –  workability issues  25 September 2019</dc:title>
  <dc:creator>JAMERS An (GROW)</dc:creator>
  <cp:lastModifiedBy>Sophie Dikoundou</cp:lastModifiedBy>
  <cp:revision>150</cp:revision>
  <dcterms:created xsi:type="dcterms:W3CDTF">2019-09-23T13:28:33Z</dcterms:created>
  <dcterms:modified xsi:type="dcterms:W3CDTF">2020-01-16T16:21:44Z</dcterms:modified>
</cp:coreProperties>
</file>